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4"/>
  </p:notesMasterIdLst>
  <p:sldIdLst>
    <p:sldId id="285" r:id="rId2"/>
    <p:sldId id="347" r:id="rId3"/>
    <p:sldId id="356" r:id="rId4"/>
    <p:sldId id="345" r:id="rId5"/>
    <p:sldId id="367" r:id="rId6"/>
    <p:sldId id="368" r:id="rId7"/>
    <p:sldId id="373" r:id="rId8"/>
    <p:sldId id="369" r:id="rId9"/>
    <p:sldId id="370" r:id="rId10"/>
    <p:sldId id="371" r:id="rId11"/>
    <p:sldId id="358" r:id="rId12"/>
    <p:sldId id="365" r:id="rId13"/>
    <p:sldId id="359" r:id="rId14"/>
    <p:sldId id="360" r:id="rId15"/>
    <p:sldId id="372" r:id="rId16"/>
    <p:sldId id="354" r:id="rId17"/>
    <p:sldId id="361" r:id="rId18"/>
    <p:sldId id="362" r:id="rId19"/>
    <p:sldId id="363" r:id="rId20"/>
    <p:sldId id="364" r:id="rId21"/>
    <p:sldId id="349" r:id="rId22"/>
    <p:sldId id="350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FD8"/>
    <a:srgbClr val="778899"/>
    <a:srgbClr val="FFFFFF"/>
    <a:srgbClr val="FFFFCC"/>
    <a:srgbClr val="E1F5FB"/>
    <a:srgbClr val="596E79"/>
    <a:srgbClr val="B5E6F5"/>
    <a:srgbClr val="0173F8"/>
    <a:srgbClr val="7B868A"/>
    <a:srgbClr val="E88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4" autoAdjust="0"/>
    <p:restoredTop sz="94660" autoAdjust="0"/>
  </p:normalViewPr>
  <p:slideViewPr>
    <p:cSldViewPr snapToGrid="0">
      <p:cViewPr varScale="1">
        <p:scale>
          <a:sx n="102" d="100"/>
          <a:sy n="102" d="100"/>
        </p:scale>
        <p:origin x="96" y="4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Результаты</a:t>
            </a:r>
            <a:r>
              <a:rPr lang="ru-RU" baseline="0"/>
              <a:t> тестирования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1"/>
            </a:gra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50800" dir="5400000"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сдал</c:v>
                </c:pt>
                <c:pt idx="1">
                  <c:v>не сдал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0.27</c:v>
                </c:pt>
                <c:pt idx="1">
                  <c:v>0.73000000000000065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9239744"/>
        <c:axId val="1099239200"/>
      </c:barChart>
      <c:catAx>
        <c:axId val="1099239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99239200"/>
        <c:crosses val="autoZero"/>
        <c:auto val="1"/>
        <c:lblAlgn val="ctr"/>
        <c:lblOffset val="100"/>
        <c:noMultiLvlLbl val="0"/>
      </c:catAx>
      <c:valAx>
        <c:axId val="10992392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99239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СДАЛ</c:v>
                </c:pt>
                <c:pt idx="1">
                  <c:v>НЕ СДАЛ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0.36299999999999999</c:v>
                </c:pt>
                <c:pt idx="1">
                  <c:v>0.63700000000000001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9237568"/>
        <c:axId val="1099237024"/>
      </c:barChart>
      <c:catAx>
        <c:axId val="109923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9237024"/>
        <c:crosses val="autoZero"/>
        <c:auto val="1"/>
        <c:lblAlgn val="ctr"/>
        <c:lblOffset val="100"/>
        <c:noMultiLvlLbl val="0"/>
      </c:catAx>
      <c:valAx>
        <c:axId val="109923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923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СДАЛ</c:v>
                </c:pt>
                <c:pt idx="1">
                  <c:v>НЕ СДАЛ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0.38</c:v>
                </c:pt>
                <c:pt idx="1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3455056"/>
        <c:axId val="933444176"/>
      </c:barChart>
      <c:catAx>
        <c:axId val="93345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3444176"/>
        <c:crosses val="autoZero"/>
        <c:auto val="1"/>
        <c:lblAlgn val="ctr"/>
        <c:lblOffset val="100"/>
        <c:noMultiLvlLbl val="0"/>
      </c:catAx>
      <c:valAx>
        <c:axId val="93344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345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СДАЛ</c:v>
                </c:pt>
                <c:pt idx="1">
                  <c:v>НЕ СДАЛ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0.46</c:v>
                </c:pt>
                <c:pt idx="1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9241376"/>
        <c:axId val="1099234304"/>
      </c:barChart>
      <c:catAx>
        <c:axId val="109924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9234304"/>
        <c:crosses val="autoZero"/>
        <c:auto val="1"/>
        <c:lblAlgn val="ctr"/>
        <c:lblOffset val="100"/>
        <c:noMultiLvlLbl val="0"/>
      </c:catAx>
      <c:valAx>
        <c:axId val="109923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924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Общая</a:t>
            </a:r>
            <a:r>
              <a:rPr lang="ru-RU" baseline="0" dirty="0" smtClean="0"/>
              <a:t> динамика за 2023 год</a:t>
            </a:r>
            <a:endParaRPr lang="ru-RU" dirty="0"/>
          </a:p>
        </c:rich>
      </c:tx>
      <c:layout>
        <c:manualLayout>
          <c:xMode val="edge"/>
          <c:yMode val="edge"/>
          <c:x val="0.47969310179119035"/>
          <c:y val="9.887005283190041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Апрель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Октябрь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Ноябрь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2891584"/>
        <c:axId val="1102884512"/>
      </c:barChart>
      <c:catAx>
        <c:axId val="1102891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2884512"/>
        <c:crosses val="autoZero"/>
        <c:auto val="1"/>
        <c:lblAlgn val="ctr"/>
        <c:lblOffset val="100"/>
        <c:noMultiLvlLbl val="0"/>
      </c:catAx>
      <c:valAx>
        <c:axId val="110288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289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731B0-82F1-4202-8C9A-F067AB8FDD2B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3C0F153-A474-4EA3-8647-4FBFA017DCDD}" type="pres">
      <dgm:prSet presAssocID="{678731B0-82F1-4202-8C9A-F067AB8FDD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45B72F7-8289-48BC-AEFA-DD3C71D50F38}" type="presOf" srcId="{678731B0-82F1-4202-8C9A-F067AB8FDD2B}" destId="{63C0F153-A474-4EA3-8647-4FBFA017DCDD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8731B0-82F1-4202-8C9A-F067AB8FDD2B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3C0F153-A474-4EA3-8647-4FBFA017DCDD}" type="pres">
      <dgm:prSet presAssocID="{678731B0-82F1-4202-8C9A-F067AB8FDD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68A43-9A61-43E3-80FE-4084ADE6C574}" type="presOf" srcId="{678731B0-82F1-4202-8C9A-F067AB8FDD2B}" destId="{63C0F153-A474-4EA3-8647-4FBFA017DCDD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8731B0-82F1-4202-8C9A-F067AB8FDD2B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3C0F153-A474-4EA3-8647-4FBFA017DCDD}" type="pres">
      <dgm:prSet presAssocID="{678731B0-82F1-4202-8C9A-F067AB8FDD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C4750EA-2E2C-4056-BBAB-2243E6BC486F}" type="presOf" srcId="{678731B0-82F1-4202-8C9A-F067AB8FDD2B}" destId="{63C0F153-A474-4EA3-8647-4FBFA017DCDD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8731B0-82F1-4202-8C9A-F067AB8FDD2B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3C0F153-A474-4EA3-8647-4FBFA017DCDD}" type="pres">
      <dgm:prSet presAssocID="{678731B0-82F1-4202-8C9A-F067AB8FDD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1AC8DAB-A5E3-418F-A940-1A86B6CEFEBC}" type="presOf" srcId="{678731B0-82F1-4202-8C9A-F067AB8FDD2B}" destId="{63C0F153-A474-4EA3-8647-4FBFA017DCDD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1D3600-D981-41D4-A7C2-8B5891E7961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07B533-3516-4A8A-B49E-F003A7E76DE7}">
      <dgm:prSet phldrT="[Текст]"/>
      <dgm:spPr/>
      <dgm:t>
        <a:bodyPr/>
        <a:lstStyle/>
        <a:p>
          <a:r>
            <a:rPr lang="ru-RU" dirty="0" smtClean="0"/>
            <a:t>РУМЦ-Авто СЕГОДНЯ!!!</a:t>
          </a:r>
          <a:endParaRPr lang="ru-RU" dirty="0"/>
        </a:p>
      </dgm:t>
    </dgm:pt>
    <dgm:pt modelId="{AF24A08B-0BE1-4524-92ED-9FF34F7A0631}" type="parTrans" cxnId="{A3EC95A1-3F6B-4C27-8904-F913012BB294}">
      <dgm:prSet/>
      <dgm:spPr/>
      <dgm:t>
        <a:bodyPr/>
        <a:lstStyle/>
        <a:p>
          <a:endParaRPr lang="ru-RU"/>
        </a:p>
      </dgm:t>
    </dgm:pt>
    <dgm:pt modelId="{9EB3101F-AC37-4929-B18A-6FB05F2D7895}" type="sibTrans" cxnId="{A3EC95A1-3F6B-4C27-8904-F913012BB294}">
      <dgm:prSet/>
      <dgm:spPr/>
      <dgm:t>
        <a:bodyPr/>
        <a:lstStyle/>
        <a:p>
          <a:endParaRPr lang="ru-RU"/>
        </a:p>
      </dgm:t>
    </dgm:pt>
    <dgm:pt modelId="{FF569AC2-40C4-43D6-B746-F59223FFC420}">
      <dgm:prSet phldrT="[Текст]" custT="1"/>
      <dgm:spPr/>
      <dgm:t>
        <a:bodyPr/>
        <a:lstStyle/>
        <a:p>
          <a:r>
            <a:rPr lang="ru-RU" sz="1200" dirty="0" smtClean="0"/>
            <a:t>Мониторинг  количества обучающихся по программам подготовки водителей, кадрового состава (январь 2024 года)</a:t>
          </a:r>
          <a:endParaRPr lang="ru-RU" sz="1200" dirty="0"/>
        </a:p>
      </dgm:t>
    </dgm:pt>
    <dgm:pt modelId="{63312CDE-014F-43F8-A18F-5F9A73CF96B4}" type="parTrans" cxnId="{11911843-E76B-41BD-BB4D-5AD629CE6EF8}">
      <dgm:prSet/>
      <dgm:spPr/>
      <dgm:t>
        <a:bodyPr/>
        <a:lstStyle/>
        <a:p>
          <a:endParaRPr lang="ru-RU"/>
        </a:p>
      </dgm:t>
    </dgm:pt>
    <dgm:pt modelId="{101EFE58-CEF2-4E94-9037-70346EA7A61E}" type="sibTrans" cxnId="{11911843-E76B-41BD-BB4D-5AD629CE6EF8}">
      <dgm:prSet/>
      <dgm:spPr/>
      <dgm:t>
        <a:bodyPr/>
        <a:lstStyle/>
        <a:p>
          <a:endParaRPr lang="ru-RU"/>
        </a:p>
      </dgm:t>
    </dgm:pt>
    <dgm:pt modelId="{757CAF6A-A9C9-439F-A901-088EF5675CEA}">
      <dgm:prSet phldrT="[Текст]" custT="1"/>
      <dgm:spPr/>
      <dgm:t>
        <a:bodyPr/>
        <a:lstStyle/>
        <a:p>
          <a:r>
            <a:rPr lang="ru-RU" sz="1100" dirty="0" smtClean="0"/>
            <a:t>Рабочая встреча с МЭО ГИБДД Омской области по методическим вопросам приемки квалификационных экзаменов по управлению транспортом различных категорий (январь-февраль )</a:t>
          </a:r>
          <a:endParaRPr lang="ru-RU" sz="1100" dirty="0"/>
        </a:p>
      </dgm:t>
    </dgm:pt>
    <dgm:pt modelId="{114CCE82-98DE-48F8-8CBB-C1E0AFD8C800}" type="parTrans" cxnId="{81EF755A-3F52-4CEB-87D3-9C30C5C2F935}">
      <dgm:prSet/>
      <dgm:spPr/>
      <dgm:t>
        <a:bodyPr/>
        <a:lstStyle/>
        <a:p>
          <a:endParaRPr lang="ru-RU"/>
        </a:p>
      </dgm:t>
    </dgm:pt>
    <dgm:pt modelId="{5812D820-FF7A-4440-A345-BCF9DF2B1ED0}" type="sibTrans" cxnId="{81EF755A-3F52-4CEB-87D3-9C30C5C2F935}">
      <dgm:prSet/>
      <dgm:spPr/>
      <dgm:t>
        <a:bodyPr/>
        <a:lstStyle/>
        <a:p>
          <a:endParaRPr lang="ru-RU"/>
        </a:p>
      </dgm:t>
    </dgm:pt>
    <dgm:pt modelId="{B28569A5-17CA-45F6-8511-C36E1197E39F}">
      <dgm:prSet phldrT="[Текст]" custT="1"/>
      <dgm:spPr/>
      <dgm:t>
        <a:bodyPr/>
        <a:lstStyle/>
        <a:p>
          <a:r>
            <a:rPr lang="ru-RU" sz="1100" dirty="0" smtClean="0"/>
            <a:t>Обучение по программам дополнительного образования по направлениям «Педагогика», «Медицина» и «Психология» для руководителей и педагогов, обучающих по программам по подготовке водителей</a:t>
          </a:r>
          <a:endParaRPr lang="ru-RU" sz="1100" dirty="0"/>
        </a:p>
      </dgm:t>
    </dgm:pt>
    <dgm:pt modelId="{77CC455A-3925-4C04-812A-170574C831C5}" type="parTrans" cxnId="{AC5DDA24-FA43-4DBD-85C4-6FDE23D1F1D2}">
      <dgm:prSet/>
      <dgm:spPr/>
      <dgm:t>
        <a:bodyPr/>
        <a:lstStyle/>
        <a:p>
          <a:endParaRPr lang="ru-RU"/>
        </a:p>
      </dgm:t>
    </dgm:pt>
    <dgm:pt modelId="{A800912F-08BF-4E3B-8991-7626AF277D64}" type="sibTrans" cxnId="{AC5DDA24-FA43-4DBD-85C4-6FDE23D1F1D2}">
      <dgm:prSet/>
      <dgm:spPr/>
      <dgm:t>
        <a:bodyPr/>
        <a:lstStyle/>
        <a:p>
          <a:endParaRPr lang="ru-RU"/>
        </a:p>
      </dgm:t>
    </dgm:pt>
    <dgm:pt modelId="{5377C946-676C-487C-9EE2-2F34738CF99A}">
      <dgm:prSet/>
      <dgm:spPr/>
      <dgm:t>
        <a:bodyPr/>
        <a:lstStyle/>
        <a:p>
          <a:r>
            <a:rPr lang="en-US" dirty="0" smtClean="0"/>
            <a:t>I</a:t>
          </a:r>
          <a:r>
            <a:rPr lang="ru-RU" dirty="0" smtClean="0"/>
            <a:t> очная конференция «Актуальные проблемы и задачи при обучении по программам подготовки водителей»</a:t>
          </a:r>
          <a:endParaRPr lang="ru-RU" dirty="0"/>
        </a:p>
      </dgm:t>
    </dgm:pt>
    <dgm:pt modelId="{7AC50279-AEB9-4184-8E04-4B289025D21C}" type="parTrans" cxnId="{476F3B0D-1B9D-4C98-9E9D-D6B2084C2926}">
      <dgm:prSet/>
      <dgm:spPr/>
      <dgm:t>
        <a:bodyPr/>
        <a:lstStyle/>
        <a:p>
          <a:endParaRPr lang="ru-RU"/>
        </a:p>
      </dgm:t>
    </dgm:pt>
    <dgm:pt modelId="{90C72B3B-29D4-4298-9DAD-DE22B46C08EA}" type="sibTrans" cxnId="{476F3B0D-1B9D-4C98-9E9D-D6B2084C2926}">
      <dgm:prSet/>
      <dgm:spPr/>
      <dgm:t>
        <a:bodyPr/>
        <a:lstStyle/>
        <a:p>
          <a:endParaRPr lang="ru-RU"/>
        </a:p>
      </dgm:t>
    </dgm:pt>
    <dgm:pt modelId="{5F8639F8-5875-4046-8882-96D5CD885CA7}">
      <dgm:prSet custT="1"/>
      <dgm:spPr/>
      <dgm:t>
        <a:bodyPr/>
        <a:lstStyle/>
        <a:p>
          <a:r>
            <a:rPr lang="ru-RU" sz="1100" dirty="0" smtClean="0"/>
            <a:t>Курс семинаров «Особенности практической подготовки студентов в транспортной отрасли», январь-май 2024 г (партнер УК сети автосервисов «Реактор»)</a:t>
          </a:r>
        </a:p>
      </dgm:t>
    </dgm:pt>
    <dgm:pt modelId="{B6D12F9B-E5DE-4DA3-941B-25BA6A75074D}" type="parTrans" cxnId="{62E0F0EE-171F-4BD2-88A0-0B761EF491F7}">
      <dgm:prSet/>
      <dgm:spPr/>
      <dgm:t>
        <a:bodyPr/>
        <a:lstStyle/>
        <a:p>
          <a:endParaRPr lang="ru-RU"/>
        </a:p>
      </dgm:t>
    </dgm:pt>
    <dgm:pt modelId="{FED55140-BB75-41B5-AF47-E01D84F589FA}" type="sibTrans" cxnId="{62E0F0EE-171F-4BD2-88A0-0B761EF491F7}">
      <dgm:prSet/>
      <dgm:spPr/>
      <dgm:t>
        <a:bodyPr/>
        <a:lstStyle/>
        <a:p>
          <a:endParaRPr lang="ru-RU"/>
        </a:p>
      </dgm:t>
    </dgm:pt>
    <dgm:pt modelId="{60D134DC-0725-4754-BF18-ABD8C1F6A5C2}">
      <dgm:prSet/>
      <dgm:spPr/>
      <dgm:t>
        <a:bodyPr/>
        <a:lstStyle/>
        <a:p>
          <a:r>
            <a:rPr lang="ru-RU" dirty="0" smtClean="0"/>
            <a:t>Круглые столы для руководителей, ответственных лиц и педагогов, отвечающих за подготовку водителей транспортных средств (май, декабрь 2024 года)</a:t>
          </a:r>
        </a:p>
      </dgm:t>
    </dgm:pt>
    <dgm:pt modelId="{3447BDE5-108B-4F47-A024-906BB43280DB}" type="parTrans" cxnId="{FA19CFAC-EF4D-4B1B-BC82-69F18F32F1B7}">
      <dgm:prSet/>
      <dgm:spPr/>
      <dgm:t>
        <a:bodyPr/>
        <a:lstStyle/>
        <a:p>
          <a:endParaRPr lang="ru-RU"/>
        </a:p>
      </dgm:t>
    </dgm:pt>
    <dgm:pt modelId="{682411FB-3132-451A-B4F3-146EBBF45D92}" type="sibTrans" cxnId="{FA19CFAC-EF4D-4B1B-BC82-69F18F32F1B7}">
      <dgm:prSet/>
      <dgm:spPr/>
      <dgm:t>
        <a:bodyPr/>
        <a:lstStyle/>
        <a:p>
          <a:endParaRPr lang="ru-RU"/>
        </a:p>
      </dgm:t>
    </dgm:pt>
    <dgm:pt modelId="{10AE8EF7-D067-4EF1-88FC-1CDEDEAE29AD}" type="pres">
      <dgm:prSet presAssocID="{D21D3600-D981-41D4-A7C2-8B5891E7961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59DAF4-7876-4165-897D-28A45E99ACA9}" type="pres">
      <dgm:prSet presAssocID="{7B07B533-3516-4A8A-B49E-F003A7E76DE7}" presName="root1" presStyleCnt="0"/>
      <dgm:spPr/>
    </dgm:pt>
    <dgm:pt modelId="{556C20B7-B0FA-4AD2-AA47-999AA5CB1DDA}" type="pres">
      <dgm:prSet presAssocID="{7B07B533-3516-4A8A-B49E-F003A7E76DE7}" presName="LevelOneTextNode" presStyleLbl="node0" presStyleIdx="0" presStyleCnt="1" custScaleX="171510" custLinFactX="-100000" custLinFactNeighborX="-162577" custLinFactNeighborY="1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23663E-112E-4F95-9B9F-B2ADB34DA379}" type="pres">
      <dgm:prSet presAssocID="{7B07B533-3516-4A8A-B49E-F003A7E76DE7}" presName="level2hierChild" presStyleCnt="0"/>
      <dgm:spPr/>
    </dgm:pt>
    <dgm:pt modelId="{188FDF32-3A78-448D-BA02-CE21182DAAB7}" type="pres">
      <dgm:prSet presAssocID="{63312CDE-014F-43F8-A18F-5F9A73CF96B4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DEA8305C-1852-4FFF-8E98-581B7DEAEFA5}" type="pres">
      <dgm:prSet presAssocID="{63312CDE-014F-43F8-A18F-5F9A73CF96B4}" presName="connTx" presStyleLbl="parChTrans1D2" presStyleIdx="0" presStyleCnt="6"/>
      <dgm:spPr/>
      <dgm:t>
        <a:bodyPr/>
        <a:lstStyle/>
        <a:p>
          <a:endParaRPr lang="ru-RU"/>
        </a:p>
      </dgm:t>
    </dgm:pt>
    <dgm:pt modelId="{3D07ABBF-071B-47D0-B17F-131D8827EF4F}" type="pres">
      <dgm:prSet presAssocID="{FF569AC2-40C4-43D6-B746-F59223FFC420}" presName="root2" presStyleCnt="0"/>
      <dgm:spPr/>
    </dgm:pt>
    <dgm:pt modelId="{9B208887-6D2D-4770-955D-D1DD7EAEFAB3}" type="pres">
      <dgm:prSet presAssocID="{FF569AC2-40C4-43D6-B746-F59223FFC420}" presName="LevelTwoTextNode" presStyleLbl="node2" presStyleIdx="0" presStyleCnt="6" custScaleX="2154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F111BB-708F-4836-87F0-E7A3AF8E3304}" type="pres">
      <dgm:prSet presAssocID="{FF569AC2-40C4-43D6-B746-F59223FFC420}" presName="level3hierChild" presStyleCnt="0"/>
      <dgm:spPr/>
    </dgm:pt>
    <dgm:pt modelId="{84041D1E-C238-4BCE-BA31-47C41DFBC5A8}" type="pres">
      <dgm:prSet presAssocID="{114CCE82-98DE-48F8-8CBB-C1E0AFD8C800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1E5FFB08-66FD-40A5-83AE-A95334FB6B06}" type="pres">
      <dgm:prSet presAssocID="{114CCE82-98DE-48F8-8CBB-C1E0AFD8C800}" presName="connTx" presStyleLbl="parChTrans1D2" presStyleIdx="1" presStyleCnt="6"/>
      <dgm:spPr/>
      <dgm:t>
        <a:bodyPr/>
        <a:lstStyle/>
        <a:p>
          <a:endParaRPr lang="ru-RU"/>
        </a:p>
      </dgm:t>
    </dgm:pt>
    <dgm:pt modelId="{414010B5-F287-4FAF-A4E9-FF20CC776804}" type="pres">
      <dgm:prSet presAssocID="{757CAF6A-A9C9-439F-A901-088EF5675CEA}" presName="root2" presStyleCnt="0"/>
      <dgm:spPr/>
    </dgm:pt>
    <dgm:pt modelId="{D7DE4467-EE83-4D90-A55A-14931063CC22}" type="pres">
      <dgm:prSet presAssocID="{757CAF6A-A9C9-439F-A901-088EF5675CEA}" presName="LevelTwoTextNode" presStyleLbl="node2" presStyleIdx="1" presStyleCnt="6" custScaleX="2166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67BCA-0D21-4179-B49C-134441B82677}" type="pres">
      <dgm:prSet presAssocID="{757CAF6A-A9C9-439F-A901-088EF5675CEA}" presName="level3hierChild" presStyleCnt="0"/>
      <dgm:spPr/>
    </dgm:pt>
    <dgm:pt modelId="{283F728B-2082-4B7F-9231-0A56E1658065}" type="pres">
      <dgm:prSet presAssocID="{B6D12F9B-E5DE-4DA3-941B-25BA6A75074D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6FD988BC-A50C-45EE-88AD-9265BACC419F}" type="pres">
      <dgm:prSet presAssocID="{B6D12F9B-E5DE-4DA3-941B-25BA6A75074D}" presName="connTx" presStyleLbl="parChTrans1D2" presStyleIdx="2" presStyleCnt="6"/>
      <dgm:spPr/>
      <dgm:t>
        <a:bodyPr/>
        <a:lstStyle/>
        <a:p>
          <a:endParaRPr lang="ru-RU"/>
        </a:p>
      </dgm:t>
    </dgm:pt>
    <dgm:pt modelId="{B176F245-5C8B-44CB-A2DB-84B1DF20819E}" type="pres">
      <dgm:prSet presAssocID="{5F8639F8-5875-4046-8882-96D5CD885CA7}" presName="root2" presStyleCnt="0"/>
      <dgm:spPr/>
    </dgm:pt>
    <dgm:pt modelId="{ECAF2BDE-B97E-4FF4-99EE-C3534994B894}" type="pres">
      <dgm:prSet presAssocID="{5F8639F8-5875-4046-8882-96D5CD885CA7}" presName="LevelTwoTextNode" presStyleLbl="node2" presStyleIdx="2" presStyleCnt="6" custScaleX="2166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DB6E8B-8645-4A73-99F2-9668BA457EF6}" type="pres">
      <dgm:prSet presAssocID="{5F8639F8-5875-4046-8882-96D5CD885CA7}" presName="level3hierChild" presStyleCnt="0"/>
      <dgm:spPr/>
    </dgm:pt>
    <dgm:pt modelId="{49B94EA4-ED3A-4139-8DC2-E06F702028F2}" type="pres">
      <dgm:prSet presAssocID="{77CC455A-3925-4C04-812A-170574C831C5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378B0047-6B90-495B-B8DF-B308E5131826}" type="pres">
      <dgm:prSet presAssocID="{77CC455A-3925-4C04-812A-170574C831C5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D74AAD6-0157-4936-8774-65B0FDA4959A}" type="pres">
      <dgm:prSet presAssocID="{B28569A5-17CA-45F6-8511-C36E1197E39F}" presName="root2" presStyleCnt="0"/>
      <dgm:spPr/>
    </dgm:pt>
    <dgm:pt modelId="{92FA9C2A-5EC0-4226-9957-66CAA50AD810}" type="pres">
      <dgm:prSet presAssocID="{B28569A5-17CA-45F6-8511-C36E1197E39F}" presName="LevelTwoTextNode" presStyleLbl="node2" presStyleIdx="3" presStyleCnt="6" custScaleX="2178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B409E1-4FC7-429A-96DB-44F4322109EF}" type="pres">
      <dgm:prSet presAssocID="{B28569A5-17CA-45F6-8511-C36E1197E39F}" presName="level3hierChild" presStyleCnt="0"/>
      <dgm:spPr/>
    </dgm:pt>
    <dgm:pt modelId="{E1809BFB-5549-4A9B-A4BA-79609FEC813A}" type="pres">
      <dgm:prSet presAssocID="{7AC50279-AEB9-4184-8E04-4B289025D21C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CD04B987-A489-4FFA-9195-CCA28E8619E0}" type="pres">
      <dgm:prSet presAssocID="{7AC50279-AEB9-4184-8E04-4B289025D21C}" presName="connTx" presStyleLbl="parChTrans1D2" presStyleIdx="4" presStyleCnt="6"/>
      <dgm:spPr/>
      <dgm:t>
        <a:bodyPr/>
        <a:lstStyle/>
        <a:p>
          <a:endParaRPr lang="ru-RU"/>
        </a:p>
      </dgm:t>
    </dgm:pt>
    <dgm:pt modelId="{2E2B70C1-72D3-4A4D-A394-E9ED8246CFEF}" type="pres">
      <dgm:prSet presAssocID="{5377C946-676C-487C-9EE2-2F34738CF99A}" presName="root2" presStyleCnt="0"/>
      <dgm:spPr/>
    </dgm:pt>
    <dgm:pt modelId="{3261C107-9518-4D86-8B7E-45D565CFA982}" type="pres">
      <dgm:prSet presAssocID="{5377C946-676C-487C-9EE2-2F34738CF99A}" presName="LevelTwoTextNode" presStyleLbl="node2" presStyleIdx="4" presStyleCnt="6" custScaleX="2184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0AAB01-7459-4645-B32C-B287CAAB6A2E}" type="pres">
      <dgm:prSet presAssocID="{5377C946-676C-487C-9EE2-2F34738CF99A}" presName="level3hierChild" presStyleCnt="0"/>
      <dgm:spPr/>
    </dgm:pt>
    <dgm:pt modelId="{DAA3A426-635F-4753-9322-9D3DF5ECC5D2}" type="pres">
      <dgm:prSet presAssocID="{3447BDE5-108B-4F47-A024-906BB43280DB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4D46EFA1-0D94-4678-BE97-0ED8A0AA9C70}" type="pres">
      <dgm:prSet presAssocID="{3447BDE5-108B-4F47-A024-906BB43280DB}" presName="connTx" presStyleLbl="parChTrans1D2" presStyleIdx="5" presStyleCnt="6"/>
      <dgm:spPr/>
      <dgm:t>
        <a:bodyPr/>
        <a:lstStyle/>
        <a:p>
          <a:endParaRPr lang="ru-RU"/>
        </a:p>
      </dgm:t>
    </dgm:pt>
    <dgm:pt modelId="{FE189113-B98C-44B5-B329-899080EF0C90}" type="pres">
      <dgm:prSet presAssocID="{60D134DC-0725-4754-BF18-ABD8C1F6A5C2}" presName="root2" presStyleCnt="0"/>
      <dgm:spPr/>
    </dgm:pt>
    <dgm:pt modelId="{C2998021-21BF-4CF8-B766-82574A9BA8DB}" type="pres">
      <dgm:prSet presAssocID="{60D134DC-0725-4754-BF18-ABD8C1F6A5C2}" presName="LevelTwoTextNode" presStyleLbl="node2" presStyleIdx="5" presStyleCnt="6" custScaleX="2192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715642-B769-40A3-899C-C09DD5537A89}" type="pres">
      <dgm:prSet presAssocID="{60D134DC-0725-4754-BF18-ABD8C1F6A5C2}" presName="level3hierChild" presStyleCnt="0"/>
      <dgm:spPr/>
    </dgm:pt>
  </dgm:ptLst>
  <dgm:cxnLst>
    <dgm:cxn modelId="{476F3B0D-1B9D-4C98-9E9D-D6B2084C2926}" srcId="{7B07B533-3516-4A8A-B49E-F003A7E76DE7}" destId="{5377C946-676C-487C-9EE2-2F34738CF99A}" srcOrd="4" destOrd="0" parTransId="{7AC50279-AEB9-4184-8E04-4B289025D21C}" sibTransId="{90C72B3B-29D4-4298-9DAD-DE22B46C08EA}"/>
    <dgm:cxn modelId="{4D55701B-CFDA-4180-B0CD-5A7024B7A2F4}" type="presOf" srcId="{D21D3600-D981-41D4-A7C2-8B5891E79613}" destId="{10AE8EF7-D067-4EF1-88FC-1CDEDEAE29AD}" srcOrd="0" destOrd="0" presId="urn:microsoft.com/office/officeart/2008/layout/HorizontalMultiLevelHierarchy"/>
    <dgm:cxn modelId="{43D5E177-0DA0-4B38-B1AB-5A203CC69B6E}" type="presOf" srcId="{FF569AC2-40C4-43D6-B746-F59223FFC420}" destId="{9B208887-6D2D-4770-955D-D1DD7EAEFAB3}" srcOrd="0" destOrd="0" presId="urn:microsoft.com/office/officeart/2008/layout/HorizontalMultiLevelHierarchy"/>
    <dgm:cxn modelId="{0C8AE301-EA96-407F-804F-BF2407452BE4}" type="presOf" srcId="{3447BDE5-108B-4F47-A024-906BB43280DB}" destId="{4D46EFA1-0D94-4678-BE97-0ED8A0AA9C70}" srcOrd="1" destOrd="0" presId="urn:microsoft.com/office/officeart/2008/layout/HorizontalMultiLevelHierarchy"/>
    <dgm:cxn modelId="{9E1C4A1D-1A7C-47DF-A7B6-E7EAE7062D1D}" type="presOf" srcId="{757CAF6A-A9C9-439F-A901-088EF5675CEA}" destId="{D7DE4467-EE83-4D90-A55A-14931063CC22}" srcOrd="0" destOrd="0" presId="urn:microsoft.com/office/officeart/2008/layout/HorizontalMultiLevelHierarchy"/>
    <dgm:cxn modelId="{9D84EAC4-55DA-4BC9-B92C-360E3AFC52DB}" type="presOf" srcId="{77CC455A-3925-4C04-812A-170574C831C5}" destId="{378B0047-6B90-495B-B8DF-B308E5131826}" srcOrd="1" destOrd="0" presId="urn:microsoft.com/office/officeart/2008/layout/HorizontalMultiLevelHierarchy"/>
    <dgm:cxn modelId="{31610F4D-CC7B-4AC2-AA48-88F3421BE641}" type="presOf" srcId="{7AC50279-AEB9-4184-8E04-4B289025D21C}" destId="{CD04B987-A489-4FFA-9195-CCA28E8619E0}" srcOrd="1" destOrd="0" presId="urn:microsoft.com/office/officeart/2008/layout/HorizontalMultiLevelHierarchy"/>
    <dgm:cxn modelId="{BB5D6D58-C401-4000-9D99-3559DF436C0D}" type="presOf" srcId="{B28569A5-17CA-45F6-8511-C36E1197E39F}" destId="{92FA9C2A-5EC0-4226-9957-66CAA50AD810}" srcOrd="0" destOrd="0" presId="urn:microsoft.com/office/officeart/2008/layout/HorizontalMultiLevelHierarchy"/>
    <dgm:cxn modelId="{C5B65A3E-94C2-4F09-9913-5394AAC6C7BE}" type="presOf" srcId="{63312CDE-014F-43F8-A18F-5F9A73CF96B4}" destId="{DEA8305C-1852-4FFF-8E98-581B7DEAEFA5}" srcOrd="1" destOrd="0" presId="urn:microsoft.com/office/officeart/2008/layout/HorizontalMultiLevelHierarchy"/>
    <dgm:cxn modelId="{9ED7A5F0-C2E9-4858-987D-74B62A336AF5}" type="presOf" srcId="{5F8639F8-5875-4046-8882-96D5CD885CA7}" destId="{ECAF2BDE-B97E-4FF4-99EE-C3534994B894}" srcOrd="0" destOrd="0" presId="urn:microsoft.com/office/officeart/2008/layout/HorizontalMultiLevelHierarchy"/>
    <dgm:cxn modelId="{11911843-E76B-41BD-BB4D-5AD629CE6EF8}" srcId="{7B07B533-3516-4A8A-B49E-F003A7E76DE7}" destId="{FF569AC2-40C4-43D6-B746-F59223FFC420}" srcOrd="0" destOrd="0" parTransId="{63312CDE-014F-43F8-A18F-5F9A73CF96B4}" sibTransId="{101EFE58-CEF2-4E94-9037-70346EA7A61E}"/>
    <dgm:cxn modelId="{5BF6202F-3AB2-4473-B1D3-6A4FEE5C9E5F}" type="presOf" srcId="{77CC455A-3925-4C04-812A-170574C831C5}" destId="{49B94EA4-ED3A-4139-8DC2-E06F702028F2}" srcOrd="0" destOrd="0" presId="urn:microsoft.com/office/officeart/2008/layout/HorizontalMultiLevelHierarchy"/>
    <dgm:cxn modelId="{5983E6F8-7958-4F1E-8B5B-BA8E6F0F93B7}" type="presOf" srcId="{7B07B533-3516-4A8A-B49E-F003A7E76DE7}" destId="{556C20B7-B0FA-4AD2-AA47-999AA5CB1DDA}" srcOrd="0" destOrd="0" presId="urn:microsoft.com/office/officeart/2008/layout/HorizontalMultiLevelHierarchy"/>
    <dgm:cxn modelId="{AC5DDA24-FA43-4DBD-85C4-6FDE23D1F1D2}" srcId="{7B07B533-3516-4A8A-B49E-F003A7E76DE7}" destId="{B28569A5-17CA-45F6-8511-C36E1197E39F}" srcOrd="3" destOrd="0" parTransId="{77CC455A-3925-4C04-812A-170574C831C5}" sibTransId="{A800912F-08BF-4E3B-8991-7626AF277D64}"/>
    <dgm:cxn modelId="{27E6D504-8CCF-4910-B6AF-30209B3016B2}" type="presOf" srcId="{63312CDE-014F-43F8-A18F-5F9A73CF96B4}" destId="{188FDF32-3A78-448D-BA02-CE21182DAAB7}" srcOrd="0" destOrd="0" presId="urn:microsoft.com/office/officeart/2008/layout/HorizontalMultiLevelHierarchy"/>
    <dgm:cxn modelId="{F26DC808-2AD5-436B-BD00-5C34621E9A32}" type="presOf" srcId="{B6D12F9B-E5DE-4DA3-941B-25BA6A75074D}" destId="{6FD988BC-A50C-45EE-88AD-9265BACC419F}" srcOrd="1" destOrd="0" presId="urn:microsoft.com/office/officeart/2008/layout/HorizontalMultiLevelHierarchy"/>
    <dgm:cxn modelId="{A3EC95A1-3F6B-4C27-8904-F913012BB294}" srcId="{D21D3600-D981-41D4-A7C2-8B5891E79613}" destId="{7B07B533-3516-4A8A-B49E-F003A7E76DE7}" srcOrd="0" destOrd="0" parTransId="{AF24A08B-0BE1-4524-92ED-9FF34F7A0631}" sibTransId="{9EB3101F-AC37-4929-B18A-6FB05F2D7895}"/>
    <dgm:cxn modelId="{E1D38294-E379-4A5F-91DE-B7DAB5C2EDE3}" type="presOf" srcId="{B6D12F9B-E5DE-4DA3-941B-25BA6A75074D}" destId="{283F728B-2082-4B7F-9231-0A56E1658065}" srcOrd="0" destOrd="0" presId="urn:microsoft.com/office/officeart/2008/layout/HorizontalMultiLevelHierarchy"/>
    <dgm:cxn modelId="{8EA60231-ACDA-440A-AACC-E590B58EFA75}" type="presOf" srcId="{60D134DC-0725-4754-BF18-ABD8C1F6A5C2}" destId="{C2998021-21BF-4CF8-B766-82574A9BA8DB}" srcOrd="0" destOrd="0" presId="urn:microsoft.com/office/officeart/2008/layout/HorizontalMultiLevelHierarchy"/>
    <dgm:cxn modelId="{81EF755A-3F52-4CEB-87D3-9C30C5C2F935}" srcId="{7B07B533-3516-4A8A-B49E-F003A7E76DE7}" destId="{757CAF6A-A9C9-439F-A901-088EF5675CEA}" srcOrd="1" destOrd="0" parTransId="{114CCE82-98DE-48F8-8CBB-C1E0AFD8C800}" sibTransId="{5812D820-FF7A-4440-A345-BCF9DF2B1ED0}"/>
    <dgm:cxn modelId="{5793C811-572B-43C0-830A-8067ACF7ACDD}" type="presOf" srcId="{114CCE82-98DE-48F8-8CBB-C1E0AFD8C800}" destId="{84041D1E-C238-4BCE-BA31-47C41DFBC5A8}" srcOrd="0" destOrd="0" presId="urn:microsoft.com/office/officeart/2008/layout/HorizontalMultiLevelHierarchy"/>
    <dgm:cxn modelId="{8A54081B-EDA7-4A25-AC0A-A7A6759C27B3}" type="presOf" srcId="{7AC50279-AEB9-4184-8E04-4B289025D21C}" destId="{E1809BFB-5549-4A9B-A4BA-79609FEC813A}" srcOrd="0" destOrd="0" presId="urn:microsoft.com/office/officeart/2008/layout/HorizontalMultiLevelHierarchy"/>
    <dgm:cxn modelId="{1F29BB42-0FB2-407D-9A43-E08EEEAD5E76}" type="presOf" srcId="{5377C946-676C-487C-9EE2-2F34738CF99A}" destId="{3261C107-9518-4D86-8B7E-45D565CFA982}" srcOrd="0" destOrd="0" presId="urn:microsoft.com/office/officeart/2008/layout/HorizontalMultiLevelHierarchy"/>
    <dgm:cxn modelId="{FA19CFAC-EF4D-4B1B-BC82-69F18F32F1B7}" srcId="{7B07B533-3516-4A8A-B49E-F003A7E76DE7}" destId="{60D134DC-0725-4754-BF18-ABD8C1F6A5C2}" srcOrd="5" destOrd="0" parTransId="{3447BDE5-108B-4F47-A024-906BB43280DB}" sibTransId="{682411FB-3132-451A-B4F3-146EBBF45D92}"/>
    <dgm:cxn modelId="{F667C035-FB1F-4B18-8802-856715DECAAF}" type="presOf" srcId="{114CCE82-98DE-48F8-8CBB-C1E0AFD8C800}" destId="{1E5FFB08-66FD-40A5-83AE-A95334FB6B06}" srcOrd="1" destOrd="0" presId="urn:microsoft.com/office/officeart/2008/layout/HorizontalMultiLevelHierarchy"/>
    <dgm:cxn modelId="{62E0F0EE-171F-4BD2-88A0-0B761EF491F7}" srcId="{7B07B533-3516-4A8A-B49E-F003A7E76DE7}" destId="{5F8639F8-5875-4046-8882-96D5CD885CA7}" srcOrd="2" destOrd="0" parTransId="{B6D12F9B-E5DE-4DA3-941B-25BA6A75074D}" sibTransId="{FED55140-BB75-41B5-AF47-E01D84F589FA}"/>
    <dgm:cxn modelId="{7F86CECD-237B-4FAC-9F98-BC52B34F32BD}" type="presOf" srcId="{3447BDE5-108B-4F47-A024-906BB43280DB}" destId="{DAA3A426-635F-4753-9322-9D3DF5ECC5D2}" srcOrd="0" destOrd="0" presId="urn:microsoft.com/office/officeart/2008/layout/HorizontalMultiLevelHierarchy"/>
    <dgm:cxn modelId="{735B182E-7866-4C5F-8994-3CB724058370}" type="presParOf" srcId="{10AE8EF7-D067-4EF1-88FC-1CDEDEAE29AD}" destId="{8B59DAF4-7876-4165-897D-28A45E99ACA9}" srcOrd="0" destOrd="0" presId="urn:microsoft.com/office/officeart/2008/layout/HorizontalMultiLevelHierarchy"/>
    <dgm:cxn modelId="{0D37F5BF-8F0D-43F4-99F7-992FCEDCB28E}" type="presParOf" srcId="{8B59DAF4-7876-4165-897D-28A45E99ACA9}" destId="{556C20B7-B0FA-4AD2-AA47-999AA5CB1DDA}" srcOrd="0" destOrd="0" presId="urn:microsoft.com/office/officeart/2008/layout/HorizontalMultiLevelHierarchy"/>
    <dgm:cxn modelId="{C5F3E5FD-B35C-4B62-9C98-6378844E877A}" type="presParOf" srcId="{8B59DAF4-7876-4165-897D-28A45E99ACA9}" destId="{B923663E-112E-4F95-9B9F-B2ADB34DA379}" srcOrd="1" destOrd="0" presId="urn:microsoft.com/office/officeart/2008/layout/HorizontalMultiLevelHierarchy"/>
    <dgm:cxn modelId="{7BFC4A0B-CBAC-41AB-943C-D5C63B319B7D}" type="presParOf" srcId="{B923663E-112E-4F95-9B9F-B2ADB34DA379}" destId="{188FDF32-3A78-448D-BA02-CE21182DAAB7}" srcOrd="0" destOrd="0" presId="urn:microsoft.com/office/officeart/2008/layout/HorizontalMultiLevelHierarchy"/>
    <dgm:cxn modelId="{1FFB76B4-E00E-4A25-9FD0-FECED2F9929D}" type="presParOf" srcId="{188FDF32-3A78-448D-BA02-CE21182DAAB7}" destId="{DEA8305C-1852-4FFF-8E98-581B7DEAEFA5}" srcOrd="0" destOrd="0" presId="urn:microsoft.com/office/officeart/2008/layout/HorizontalMultiLevelHierarchy"/>
    <dgm:cxn modelId="{1D739FBE-8D31-4FF0-9C78-A984E47590D2}" type="presParOf" srcId="{B923663E-112E-4F95-9B9F-B2ADB34DA379}" destId="{3D07ABBF-071B-47D0-B17F-131D8827EF4F}" srcOrd="1" destOrd="0" presId="urn:microsoft.com/office/officeart/2008/layout/HorizontalMultiLevelHierarchy"/>
    <dgm:cxn modelId="{A189379C-C1F1-4FB1-9844-2FAA350AD611}" type="presParOf" srcId="{3D07ABBF-071B-47D0-B17F-131D8827EF4F}" destId="{9B208887-6D2D-4770-955D-D1DD7EAEFAB3}" srcOrd="0" destOrd="0" presId="urn:microsoft.com/office/officeart/2008/layout/HorizontalMultiLevelHierarchy"/>
    <dgm:cxn modelId="{D476948A-478A-4095-9569-71CBC73B4ED9}" type="presParOf" srcId="{3D07ABBF-071B-47D0-B17F-131D8827EF4F}" destId="{B1F111BB-708F-4836-87F0-E7A3AF8E3304}" srcOrd="1" destOrd="0" presId="urn:microsoft.com/office/officeart/2008/layout/HorizontalMultiLevelHierarchy"/>
    <dgm:cxn modelId="{43772F70-3B05-45C2-B3E5-FE7DD87E255A}" type="presParOf" srcId="{B923663E-112E-4F95-9B9F-B2ADB34DA379}" destId="{84041D1E-C238-4BCE-BA31-47C41DFBC5A8}" srcOrd="2" destOrd="0" presId="urn:microsoft.com/office/officeart/2008/layout/HorizontalMultiLevelHierarchy"/>
    <dgm:cxn modelId="{916391B6-24D1-430F-AD2D-78E79FCF87F2}" type="presParOf" srcId="{84041D1E-C238-4BCE-BA31-47C41DFBC5A8}" destId="{1E5FFB08-66FD-40A5-83AE-A95334FB6B06}" srcOrd="0" destOrd="0" presId="urn:microsoft.com/office/officeart/2008/layout/HorizontalMultiLevelHierarchy"/>
    <dgm:cxn modelId="{21640B6A-EADB-4B16-A8B3-FC27F5DDEFDD}" type="presParOf" srcId="{B923663E-112E-4F95-9B9F-B2ADB34DA379}" destId="{414010B5-F287-4FAF-A4E9-FF20CC776804}" srcOrd="3" destOrd="0" presId="urn:microsoft.com/office/officeart/2008/layout/HorizontalMultiLevelHierarchy"/>
    <dgm:cxn modelId="{8BA83471-D1DD-4DF3-B3B2-F908A1BFA9E2}" type="presParOf" srcId="{414010B5-F287-4FAF-A4E9-FF20CC776804}" destId="{D7DE4467-EE83-4D90-A55A-14931063CC22}" srcOrd="0" destOrd="0" presId="urn:microsoft.com/office/officeart/2008/layout/HorizontalMultiLevelHierarchy"/>
    <dgm:cxn modelId="{4ACB343B-6FE2-487F-B298-43F4B67F4101}" type="presParOf" srcId="{414010B5-F287-4FAF-A4E9-FF20CC776804}" destId="{F4967BCA-0D21-4179-B49C-134441B82677}" srcOrd="1" destOrd="0" presId="urn:microsoft.com/office/officeart/2008/layout/HorizontalMultiLevelHierarchy"/>
    <dgm:cxn modelId="{2F31206A-945A-44E2-93F1-4265CD55A510}" type="presParOf" srcId="{B923663E-112E-4F95-9B9F-B2ADB34DA379}" destId="{283F728B-2082-4B7F-9231-0A56E1658065}" srcOrd="4" destOrd="0" presId="urn:microsoft.com/office/officeart/2008/layout/HorizontalMultiLevelHierarchy"/>
    <dgm:cxn modelId="{A57B030B-C1C0-464C-BD4A-591A2A26D63E}" type="presParOf" srcId="{283F728B-2082-4B7F-9231-0A56E1658065}" destId="{6FD988BC-A50C-45EE-88AD-9265BACC419F}" srcOrd="0" destOrd="0" presId="urn:microsoft.com/office/officeart/2008/layout/HorizontalMultiLevelHierarchy"/>
    <dgm:cxn modelId="{D845262B-B13A-4F82-BF71-59753DFC182D}" type="presParOf" srcId="{B923663E-112E-4F95-9B9F-B2ADB34DA379}" destId="{B176F245-5C8B-44CB-A2DB-84B1DF20819E}" srcOrd="5" destOrd="0" presId="urn:microsoft.com/office/officeart/2008/layout/HorizontalMultiLevelHierarchy"/>
    <dgm:cxn modelId="{B8D2492A-040F-425E-A5A4-7F54E72B7E59}" type="presParOf" srcId="{B176F245-5C8B-44CB-A2DB-84B1DF20819E}" destId="{ECAF2BDE-B97E-4FF4-99EE-C3534994B894}" srcOrd="0" destOrd="0" presId="urn:microsoft.com/office/officeart/2008/layout/HorizontalMultiLevelHierarchy"/>
    <dgm:cxn modelId="{D2A8ACA9-BAD6-400D-A79B-E15BB6B38297}" type="presParOf" srcId="{B176F245-5C8B-44CB-A2DB-84B1DF20819E}" destId="{CADB6E8B-8645-4A73-99F2-9668BA457EF6}" srcOrd="1" destOrd="0" presId="urn:microsoft.com/office/officeart/2008/layout/HorizontalMultiLevelHierarchy"/>
    <dgm:cxn modelId="{091A577B-8CED-40B3-94E2-DCE1E3A941F0}" type="presParOf" srcId="{B923663E-112E-4F95-9B9F-B2ADB34DA379}" destId="{49B94EA4-ED3A-4139-8DC2-E06F702028F2}" srcOrd="6" destOrd="0" presId="urn:microsoft.com/office/officeart/2008/layout/HorizontalMultiLevelHierarchy"/>
    <dgm:cxn modelId="{C9B43B35-64D8-4105-AA49-E3C63702A512}" type="presParOf" srcId="{49B94EA4-ED3A-4139-8DC2-E06F702028F2}" destId="{378B0047-6B90-495B-B8DF-B308E5131826}" srcOrd="0" destOrd="0" presId="urn:microsoft.com/office/officeart/2008/layout/HorizontalMultiLevelHierarchy"/>
    <dgm:cxn modelId="{8C80FB78-490B-4141-B20D-D8CC0A6A9F69}" type="presParOf" srcId="{B923663E-112E-4F95-9B9F-B2ADB34DA379}" destId="{AD74AAD6-0157-4936-8774-65B0FDA4959A}" srcOrd="7" destOrd="0" presId="urn:microsoft.com/office/officeart/2008/layout/HorizontalMultiLevelHierarchy"/>
    <dgm:cxn modelId="{3B43BE6A-166D-4D94-B498-B8C6BA70C0BC}" type="presParOf" srcId="{AD74AAD6-0157-4936-8774-65B0FDA4959A}" destId="{92FA9C2A-5EC0-4226-9957-66CAA50AD810}" srcOrd="0" destOrd="0" presId="urn:microsoft.com/office/officeart/2008/layout/HorizontalMultiLevelHierarchy"/>
    <dgm:cxn modelId="{EA459E63-AFFC-4FC1-B7ED-8470DA7B03CE}" type="presParOf" srcId="{AD74AAD6-0157-4936-8774-65B0FDA4959A}" destId="{F7B409E1-4FC7-429A-96DB-44F4322109EF}" srcOrd="1" destOrd="0" presId="urn:microsoft.com/office/officeart/2008/layout/HorizontalMultiLevelHierarchy"/>
    <dgm:cxn modelId="{2AFE215E-1F50-498B-8AE6-E505519914A9}" type="presParOf" srcId="{B923663E-112E-4F95-9B9F-B2ADB34DA379}" destId="{E1809BFB-5549-4A9B-A4BA-79609FEC813A}" srcOrd="8" destOrd="0" presId="urn:microsoft.com/office/officeart/2008/layout/HorizontalMultiLevelHierarchy"/>
    <dgm:cxn modelId="{335967CC-ABAA-46D8-AAEE-86708E140B8B}" type="presParOf" srcId="{E1809BFB-5549-4A9B-A4BA-79609FEC813A}" destId="{CD04B987-A489-4FFA-9195-CCA28E8619E0}" srcOrd="0" destOrd="0" presId="urn:microsoft.com/office/officeart/2008/layout/HorizontalMultiLevelHierarchy"/>
    <dgm:cxn modelId="{2C6BB4C7-0C97-4CF6-BBDE-E22741A9749F}" type="presParOf" srcId="{B923663E-112E-4F95-9B9F-B2ADB34DA379}" destId="{2E2B70C1-72D3-4A4D-A394-E9ED8246CFEF}" srcOrd="9" destOrd="0" presId="urn:microsoft.com/office/officeart/2008/layout/HorizontalMultiLevelHierarchy"/>
    <dgm:cxn modelId="{DA34C62D-6872-4EEA-8141-206AB0951923}" type="presParOf" srcId="{2E2B70C1-72D3-4A4D-A394-E9ED8246CFEF}" destId="{3261C107-9518-4D86-8B7E-45D565CFA982}" srcOrd="0" destOrd="0" presId="urn:microsoft.com/office/officeart/2008/layout/HorizontalMultiLevelHierarchy"/>
    <dgm:cxn modelId="{484E5D78-F462-4C9E-83DC-18E2876C3734}" type="presParOf" srcId="{2E2B70C1-72D3-4A4D-A394-E9ED8246CFEF}" destId="{870AAB01-7459-4645-B32C-B287CAAB6A2E}" srcOrd="1" destOrd="0" presId="urn:microsoft.com/office/officeart/2008/layout/HorizontalMultiLevelHierarchy"/>
    <dgm:cxn modelId="{5B98C019-B1F7-4065-8931-92B7D94C3614}" type="presParOf" srcId="{B923663E-112E-4F95-9B9F-B2ADB34DA379}" destId="{DAA3A426-635F-4753-9322-9D3DF5ECC5D2}" srcOrd="10" destOrd="0" presId="urn:microsoft.com/office/officeart/2008/layout/HorizontalMultiLevelHierarchy"/>
    <dgm:cxn modelId="{CA9C2D0D-575E-4BCC-9255-3D3BB74D8D58}" type="presParOf" srcId="{DAA3A426-635F-4753-9322-9D3DF5ECC5D2}" destId="{4D46EFA1-0D94-4678-BE97-0ED8A0AA9C70}" srcOrd="0" destOrd="0" presId="urn:microsoft.com/office/officeart/2008/layout/HorizontalMultiLevelHierarchy"/>
    <dgm:cxn modelId="{4C713975-6290-4E39-9C52-C19B7CFBA310}" type="presParOf" srcId="{B923663E-112E-4F95-9B9F-B2ADB34DA379}" destId="{FE189113-B98C-44B5-B329-899080EF0C90}" srcOrd="11" destOrd="0" presId="urn:microsoft.com/office/officeart/2008/layout/HorizontalMultiLevelHierarchy"/>
    <dgm:cxn modelId="{EBC499BE-44CF-487A-8477-344FEF3311FB}" type="presParOf" srcId="{FE189113-B98C-44B5-B329-899080EF0C90}" destId="{C2998021-21BF-4CF8-B766-82574A9BA8DB}" srcOrd="0" destOrd="0" presId="urn:microsoft.com/office/officeart/2008/layout/HorizontalMultiLevelHierarchy"/>
    <dgm:cxn modelId="{39B4BB7C-9083-40D2-80BB-CB2CC74E1A30}" type="presParOf" srcId="{FE189113-B98C-44B5-B329-899080EF0C90}" destId="{AB715642-B769-40A3-899C-C09DD5537A8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8731B0-82F1-4202-8C9A-F067AB8FDD2B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3C0F153-A474-4EA3-8647-4FBFA017DCDD}" type="pres">
      <dgm:prSet presAssocID="{678731B0-82F1-4202-8C9A-F067AB8FDD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407EA5C-E785-4A00-9882-B4AC7E4190D8}" type="presOf" srcId="{678731B0-82F1-4202-8C9A-F067AB8FDD2B}" destId="{63C0F153-A474-4EA3-8647-4FBFA017DCDD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3A426-635F-4753-9322-9D3DF5ECC5D2}">
      <dsp:nvSpPr>
        <dsp:cNvPr id="0" name=""/>
        <dsp:cNvSpPr/>
      </dsp:nvSpPr>
      <dsp:spPr>
        <a:xfrm>
          <a:off x="1858303" y="2370094"/>
          <a:ext cx="2137331" cy="2029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8665" y="0"/>
              </a:lnTo>
              <a:lnTo>
                <a:pt x="1068665" y="2029506"/>
              </a:lnTo>
              <a:lnTo>
                <a:pt x="2137331" y="202950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853283" y="3311163"/>
        <a:ext cx="147369" cy="147369"/>
      </dsp:txXfrm>
    </dsp:sp>
    <dsp:sp modelId="{E1809BFB-5549-4A9B-A4BA-79609FEC813A}">
      <dsp:nvSpPr>
        <dsp:cNvPr id="0" name=""/>
        <dsp:cNvSpPr/>
      </dsp:nvSpPr>
      <dsp:spPr>
        <a:xfrm>
          <a:off x="1858303" y="2370094"/>
          <a:ext cx="2137331" cy="1215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8665" y="0"/>
              </a:lnTo>
              <a:lnTo>
                <a:pt x="1068665" y="1215414"/>
              </a:lnTo>
              <a:lnTo>
                <a:pt x="2137331" y="121541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865500" y="2916333"/>
        <a:ext cx="122937" cy="122937"/>
      </dsp:txXfrm>
    </dsp:sp>
    <dsp:sp modelId="{49B94EA4-ED3A-4139-8DC2-E06F702028F2}">
      <dsp:nvSpPr>
        <dsp:cNvPr id="0" name=""/>
        <dsp:cNvSpPr/>
      </dsp:nvSpPr>
      <dsp:spPr>
        <a:xfrm>
          <a:off x="1858303" y="2370094"/>
          <a:ext cx="2137331" cy="40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8665" y="0"/>
              </a:lnTo>
              <a:lnTo>
                <a:pt x="1068665" y="401321"/>
              </a:lnTo>
              <a:lnTo>
                <a:pt x="2137331" y="4013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872601" y="2516388"/>
        <a:ext cx="108734" cy="108734"/>
      </dsp:txXfrm>
    </dsp:sp>
    <dsp:sp modelId="{283F728B-2082-4B7F-9231-0A56E1658065}">
      <dsp:nvSpPr>
        <dsp:cNvPr id="0" name=""/>
        <dsp:cNvSpPr/>
      </dsp:nvSpPr>
      <dsp:spPr>
        <a:xfrm>
          <a:off x="1858303" y="1957324"/>
          <a:ext cx="2137331" cy="412770"/>
        </a:xfrm>
        <a:custGeom>
          <a:avLst/>
          <a:gdLst/>
          <a:ahLst/>
          <a:cxnLst/>
          <a:rect l="0" t="0" r="0" b="0"/>
          <a:pathLst>
            <a:path>
              <a:moveTo>
                <a:pt x="0" y="412770"/>
              </a:moveTo>
              <a:lnTo>
                <a:pt x="1068665" y="412770"/>
              </a:lnTo>
              <a:lnTo>
                <a:pt x="1068665" y="0"/>
              </a:lnTo>
              <a:lnTo>
                <a:pt x="213733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872548" y="2109288"/>
        <a:ext cx="108841" cy="108841"/>
      </dsp:txXfrm>
    </dsp:sp>
    <dsp:sp modelId="{84041D1E-C238-4BCE-BA31-47C41DFBC5A8}">
      <dsp:nvSpPr>
        <dsp:cNvPr id="0" name=""/>
        <dsp:cNvSpPr/>
      </dsp:nvSpPr>
      <dsp:spPr>
        <a:xfrm>
          <a:off x="1858303" y="1143231"/>
          <a:ext cx="2137331" cy="1226862"/>
        </a:xfrm>
        <a:custGeom>
          <a:avLst/>
          <a:gdLst/>
          <a:ahLst/>
          <a:cxnLst/>
          <a:rect l="0" t="0" r="0" b="0"/>
          <a:pathLst>
            <a:path>
              <a:moveTo>
                <a:pt x="0" y="1226862"/>
              </a:moveTo>
              <a:lnTo>
                <a:pt x="1068665" y="1226862"/>
              </a:lnTo>
              <a:lnTo>
                <a:pt x="1068665" y="0"/>
              </a:lnTo>
              <a:lnTo>
                <a:pt x="213733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865358" y="1695052"/>
        <a:ext cx="123221" cy="123221"/>
      </dsp:txXfrm>
    </dsp:sp>
    <dsp:sp modelId="{188FDF32-3A78-448D-BA02-CE21182DAAB7}">
      <dsp:nvSpPr>
        <dsp:cNvPr id="0" name=""/>
        <dsp:cNvSpPr/>
      </dsp:nvSpPr>
      <dsp:spPr>
        <a:xfrm>
          <a:off x="1858303" y="329139"/>
          <a:ext cx="2137331" cy="2040955"/>
        </a:xfrm>
        <a:custGeom>
          <a:avLst/>
          <a:gdLst/>
          <a:ahLst/>
          <a:cxnLst/>
          <a:rect l="0" t="0" r="0" b="0"/>
          <a:pathLst>
            <a:path>
              <a:moveTo>
                <a:pt x="0" y="2040955"/>
              </a:moveTo>
              <a:lnTo>
                <a:pt x="1068665" y="2040955"/>
              </a:lnTo>
              <a:lnTo>
                <a:pt x="1068665" y="0"/>
              </a:lnTo>
              <a:lnTo>
                <a:pt x="213733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853086" y="1275735"/>
        <a:ext cx="147764" cy="147764"/>
      </dsp:txXfrm>
    </dsp:sp>
    <dsp:sp modelId="{556C20B7-B0FA-4AD2-AA47-999AA5CB1DDA}">
      <dsp:nvSpPr>
        <dsp:cNvPr id="0" name=""/>
        <dsp:cNvSpPr/>
      </dsp:nvSpPr>
      <dsp:spPr>
        <a:xfrm rot="16200000">
          <a:off x="-414075" y="1811594"/>
          <a:ext cx="3427757" cy="1116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РУМЦ-Авто СЕГОДНЯ!!!</a:t>
          </a:r>
          <a:endParaRPr lang="ru-RU" sz="3700" kern="1200" dirty="0"/>
        </a:p>
      </dsp:txBody>
      <dsp:txXfrm>
        <a:off x="-414075" y="1811594"/>
        <a:ext cx="3427757" cy="1116999"/>
      </dsp:txXfrm>
    </dsp:sp>
    <dsp:sp modelId="{9B208887-6D2D-4770-955D-D1DD7EAEFAB3}">
      <dsp:nvSpPr>
        <dsp:cNvPr id="0" name=""/>
        <dsp:cNvSpPr/>
      </dsp:nvSpPr>
      <dsp:spPr>
        <a:xfrm>
          <a:off x="3995634" y="3502"/>
          <a:ext cx="4601456" cy="65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Мониторинг  количества обучающихся по программам подготовки водителей, кадрового состава (январь 2024 года)</a:t>
          </a:r>
          <a:endParaRPr lang="ru-RU" sz="1200" kern="1200" dirty="0"/>
        </a:p>
      </dsp:txBody>
      <dsp:txXfrm>
        <a:off x="3995634" y="3502"/>
        <a:ext cx="4601456" cy="651273"/>
      </dsp:txXfrm>
    </dsp:sp>
    <dsp:sp modelId="{D7DE4467-EE83-4D90-A55A-14931063CC22}">
      <dsp:nvSpPr>
        <dsp:cNvPr id="0" name=""/>
        <dsp:cNvSpPr/>
      </dsp:nvSpPr>
      <dsp:spPr>
        <a:xfrm>
          <a:off x="3995634" y="817595"/>
          <a:ext cx="4627624" cy="65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Рабочая встреча с МЭО ГИБДД Омской области по методическим вопросам приемки квалификационных экзаменов по управлению транспортом различных категорий (январь-февраль )</a:t>
          </a:r>
          <a:endParaRPr lang="ru-RU" sz="1100" kern="1200" dirty="0"/>
        </a:p>
      </dsp:txBody>
      <dsp:txXfrm>
        <a:off x="3995634" y="817595"/>
        <a:ext cx="4627624" cy="651273"/>
      </dsp:txXfrm>
    </dsp:sp>
    <dsp:sp modelId="{ECAF2BDE-B97E-4FF4-99EE-C3534994B894}">
      <dsp:nvSpPr>
        <dsp:cNvPr id="0" name=""/>
        <dsp:cNvSpPr/>
      </dsp:nvSpPr>
      <dsp:spPr>
        <a:xfrm>
          <a:off x="3995634" y="1631687"/>
          <a:ext cx="4627624" cy="65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Курс семинаров «Особенности практической подготовки студентов в транспортной отрасли», январь-май 2024 г (партнер УК сети автосервисов «Реактор»)</a:t>
          </a:r>
        </a:p>
      </dsp:txBody>
      <dsp:txXfrm>
        <a:off x="3995634" y="1631687"/>
        <a:ext cx="4627624" cy="651273"/>
      </dsp:txXfrm>
    </dsp:sp>
    <dsp:sp modelId="{92FA9C2A-5EC0-4226-9957-66CAA50AD810}">
      <dsp:nvSpPr>
        <dsp:cNvPr id="0" name=""/>
        <dsp:cNvSpPr/>
      </dsp:nvSpPr>
      <dsp:spPr>
        <a:xfrm>
          <a:off x="3995634" y="2445779"/>
          <a:ext cx="4653707" cy="65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Обучение по программам дополнительного образования по направлениям «Педагогика», «Медицина» и «Психология» для руководителей и педагогов, обучающих по программам по подготовке водителей</a:t>
          </a:r>
          <a:endParaRPr lang="ru-RU" sz="1100" kern="1200" dirty="0"/>
        </a:p>
      </dsp:txBody>
      <dsp:txXfrm>
        <a:off x="3995634" y="2445779"/>
        <a:ext cx="4653707" cy="651273"/>
      </dsp:txXfrm>
    </dsp:sp>
    <dsp:sp modelId="{3261C107-9518-4D86-8B7E-45D565CFA982}">
      <dsp:nvSpPr>
        <dsp:cNvPr id="0" name=""/>
        <dsp:cNvSpPr/>
      </dsp:nvSpPr>
      <dsp:spPr>
        <a:xfrm>
          <a:off x="3995634" y="3259872"/>
          <a:ext cx="4667165" cy="65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</a:t>
          </a:r>
          <a:r>
            <a:rPr lang="ru-RU" sz="1200" kern="1200" dirty="0" smtClean="0"/>
            <a:t> очная конференция «Актуальные проблемы и задачи при обучении по программам подготовки водителей»</a:t>
          </a:r>
          <a:endParaRPr lang="ru-RU" sz="1200" kern="1200" dirty="0"/>
        </a:p>
      </dsp:txBody>
      <dsp:txXfrm>
        <a:off x="3995634" y="3259872"/>
        <a:ext cx="4667165" cy="651273"/>
      </dsp:txXfrm>
    </dsp:sp>
    <dsp:sp modelId="{C2998021-21BF-4CF8-B766-82574A9BA8DB}">
      <dsp:nvSpPr>
        <dsp:cNvPr id="0" name=""/>
        <dsp:cNvSpPr/>
      </dsp:nvSpPr>
      <dsp:spPr>
        <a:xfrm>
          <a:off x="3995634" y="4073964"/>
          <a:ext cx="4682930" cy="65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Круглые столы для руководителей, ответственных лиц и педагогов, отвечающих за подготовку водителей транспортных средств (май, декабрь 2024 года)</a:t>
          </a:r>
        </a:p>
      </dsp:txBody>
      <dsp:txXfrm>
        <a:off x="3995634" y="4073964"/>
        <a:ext cx="4682930" cy="6512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3A30C-D0FD-4A2F-9DB5-E9A830BBF312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B8EA6-EA9B-4424-A2BF-13A38DFC7B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13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FD07AEAD-F19A-453E-9FC9-03AEDAB47EBB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865FFCA3-C5CD-47BE-A8C9-0F6241B9BE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AEAD-F19A-453E-9FC9-03AEDAB47EBB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FCA3-C5CD-47BE-A8C9-0F6241B9B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AEAD-F19A-453E-9FC9-03AEDAB47EBB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FCA3-C5CD-47BE-A8C9-0F6241B9BE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5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AEAD-F19A-453E-9FC9-03AEDAB47EBB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FCA3-C5CD-47BE-A8C9-0F6241B9BE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FD07AEAD-F19A-453E-9FC9-03AEDAB47EBB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865FFCA3-C5CD-47BE-A8C9-0F6241B9BE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AEAD-F19A-453E-9FC9-03AEDAB47EBB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FCA3-C5CD-47BE-A8C9-0F6241B9BE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AEAD-F19A-453E-9FC9-03AEDAB47EBB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FCA3-C5CD-47BE-A8C9-0F6241B9BE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AEAD-F19A-453E-9FC9-03AEDAB47EBB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FCA3-C5CD-47BE-A8C9-0F6241B9BE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AEAD-F19A-453E-9FC9-03AEDAB47EBB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FCA3-C5CD-47BE-A8C9-0F6241B9BE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AEAD-F19A-453E-9FC9-03AEDAB47EBB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FCA3-C5CD-47BE-A8C9-0F6241B9BE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AEAD-F19A-453E-9FC9-03AEDAB47EBB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FCA3-C5CD-47BE-A8C9-0F6241B9BE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07AEAD-F19A-453E-9FC9-03AEDAB47EBB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5FFCA3-C5CD-47BE-A8C9-0F6241B9BE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2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1.xml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rumc-auto@oatk.or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058109" y="5540760"/>
            <a:ext cx="770098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456"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Смагина Елизавета Владимировна, руководитель РУМЦ-Авто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2" y="385800"/>
            <a:ext cx="2657143" cy="60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36064" y="1767841"/>
            <a:ext cx="8546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Результаты работы РУМЦ-Авто в 2023 году.</a:t>
            </a:r>
          </a:p>
          <a:p>
            <a:pPr algn="ctr"/>
            <a:r>
              <a:rPr lang="ru-RU" sz="4400" dirty="0" smtClean="0"/>
              <a:t>План  на 2024 год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424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9232" y="152400"/>
            <a:ext cx="8353167" cy="762000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a:t>
            </a: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31392"/>
            <a:ext cx="11180064" cy="4898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Анализ тестирования на знание ПДД  среди преподавателей и мастеров ПО </a:t>
            </a:r>
            <a:r>
              <a:rPr lang="ru-RU" sz="2000" dirty="0" err="1"/>
              <a:t>по</a:t>
            </a:r>
            <a:r>
              <a:rPr lang="ru-RU" sz="2000" dirty="0"/>
              <a:t> вождению транспортных средств образовательных организаций Омского региона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3200" dirty="0" smtClean="0"/>
              <a:t>В </a:t>
            </a:r>
            <a:r>
              <a:rPr lang="ru-RU" sz="3200" dirty="0"/>
              <a:t>2024 году:</a:t>
            </a:r>
          </a:p>
          <a:p>
            <a:pPr marL="0" indent="0" algn="r">
              <a:buNone/>
            </a:pPr>
            <a:r>
              <a:rPr lang="ru-RU" sz="3200" dirty="0" smtClean="0"/>
              <a:t>Контрольные тестирования по графику: </a:t>
            </a:r>
            <a:br>
              <a:rPr lang="ru-RU" sz="3200" dirty="0" smtClean="0"/>
            </a:br>
            <a:r>
              <a:rPr lang="ru-RU" sz="3200" dirty="0" smtClean="0"/>
              <a:t>февраль, май, октябрь</a:t>
            </a:r>
          </a:p>
          <a:p>
            <a:pPr marL="0" indent="0" algn="ctr">
              <a:buNone/>
            </a:pPr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pPr marL="0" indent="0">
              <a:buNone/>
            </a:pPr>
            <a:endParaRPr lang="ru-RU" sz="2000" dirty="0">
              <a:effectLst/>
            </a:endParaRPr>
          </a:p>
        </p:txBody>
      </p:sp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2" y="385800"/>
            <a:ext cx="2657143" cy="6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6" y="1892803"/>
            <a:ext cx="3345593" cy="22303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5427" y="3817843"/>
            <a:ext cx="2900298" cy="193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6" y="1901416"/>
            <a:ext cx="2667778" cy="1778519"/>
          </a:xfrm>
          <a:prstGeom prst="rect">
            <a:avLst/>
          </a:prstGeom>
        </p:spPr>
      </p:pic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662" y="385800"/>
            <a:ext cx="2657143" cy="60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25795" y="395416"/>
            <a:ext cx="7982464" cy="58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a:t>
            </a:r>
            <a:endParaRPr lang="ru-RU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18287770"/>
              </p:ext>
            </p:extLst>
          </p:nvPr>
        </p:nvGraphicFramePr>
        <p:xfrm>
          <a:off x="1301579" y="1342768"/>
          <a:ext cx="9457038" cy="5515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599" y="1219200"/>
            <a:ext cx="11129319" cy="4937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Организация ВКС, круглых столов и семинаров для руководителей, педагогов и мастеров производственного обучения образовательных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организаций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Омской области </a:t>
            </a:r>
            <a:endParaRPr lang="ru-RU" sz="1600" dirty="0" smtClean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Организовано и проведено </a:t>
            </a:r>
          </a:p>
          <a:p>
            <a:pPr marL="0" indent="0" algn="ctr">
              <a:buNone/>
            </a:pPr>
            <a:endParaRPr lang="ru-RU" sz="16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 Black" panose="020B0A04020102020204" pitchFamily="34" charset="0"/>
              </a:rPr>
              <a:t>                                </a:t>
            </a:r>
            <a:r>
              <a:rPr lang="ru-RU" sz="1800" dirty="0" smtClean="0"/>
              <a:t>ВКС </a:t>
            </a:r>
            <a:r>
              <a:rPr lang="ru-RU" sz="1800" dirty="0"/>
              <a:t>«Актуальные проблемы </a:t>
            </a:r>
            <a:r>
              <a:rPr lang="ru-RU" sz="1800" dirty="0" smtClean="0"/>
              <a:t>педагогических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кадров </a:t>
            </a:r>
            <a:r>
              <a:rPr lang="ru-RU" sz="1800" dirty="0"/>
              <a:t>по подготовке водителей</a:t>
            </a:r>
            <a:r>
              <a:rPr lang="ru-RU" sz="1800" dirty="0" smtClean="0"/>
              <a:t>»,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28 марта 2023 г.</a:t>
            </a:r>
          </a:p>
          <a:p>
            <a:pPr marL="0" indent="0">
              <a:buNone/>
            </a:pPr>
            <a:r>
              <a:rPr lang="ru-RU" sz="1800" dirty="0" smtClean="0"/>
              <a:t>      круглый стол  </a:t>
            </a:r>
            <a:r>
              <a:rPr lang="ru-RU" sz="1800" dirty="0"/>
              <a:t>«Особенности индивидуальной подготовки обучающихся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вождению», 25 мая 2023 г. 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      семинар </a:t>
            </a:r>
            <a:r>
              <a:rPr lang="ru-RU" sz="1800" dirty="0"/>
              <a:t>по обмену опытом для мастеров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производственного </a:t>
            </a:r>
            <a:br>
              <a:rPr lang="ru-RU" sz="1800" dirty="0" smtClean="0"/>
            </a:br>
            <a:r>
              <a:rPr lang="ru-RU" sz="1800" dirty="0" smtClean="0"/>
              <a:t>обучения вождению транспортных средств категории «С»,</a:t>
            </a:r>
            <a:br>
              <a:rPr lang="ru-RU" sz="1800" dirty="0" smtClean="0"/>
            </a:br>
            <a:r>
              <a:rPr lang="ru-RU" sz="1800" dirty="0" smtClean="0"/>
              <a:t> 25 </a:t>
            </a:r>
            <a:r>
              <a:rPr lang="ru-RU" sz="1800" dirty="0"/>
              <a:t>мая </a:t>
            </a:r>
            <a:r>
              <a:rPr lang="ru-RU" sz="1800" dirty="0" smtClean="0"/>
              <a:t>2023 </a:t>
            </a:r>
            <a:r>
              <a:rPr lang="ru-RU" sz="1800" dirty="0"/>
              <a:t>г.</a:t>
            </a:r>
            <a:endParaRPr lang="ru-RU" sz="1800" dirty="0" smtClean="0"/>
          </a:p>
          <a:p>
            <a:pPr algn="ctr"/>
            <a:endParaRPr lang="ru-RU" sz="2000" i="1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84" y="1815744"/>
            <a:ext cx="2749569" cy="18330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60" y="3187345"/>
            <a:ext cx="2573295" cy="17155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258" y="4385669"/>
            <a:ext cx="2530972" cy="168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2" y="385800"/>
            <a:ext cx="2657143" cy="60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25795" y="395416"/>
            <a:ext cx="7982464" cy="58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a:t>
            </a:r>
            <a:endParaRPr lang="ru-RU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301579" y="1342768"/>
          <a:ext cx="9457038" cy="5515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599" y="1219200"/>
            <a:ext cx="11129319" cy="4937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latin typeface="Arial Black" panose="020B0A04020102020204" pitchFamily="34" charset="0"/>
              </a:rPr>
              <a:t>Организация ВКС, круглых столов и семинаров для руководителей, педагогов и мастеров производственного обучения образовательных </a:t>
            </a:r>
            <a:r>
              <a:rPr lang="ru-RU" sz="1600" dirty="0" smtClean="0">
                <a:latin typeface="Arial Black" panose="020B0A04020102020204" pitchFamily="34" charset="0"/>
              </a:rPr>
              <a:t>организаций </a:t>
            </a:r>
            <a:r>
              <a:rPr lang="ru-RU" sz="1600" dirty="0">
                <a:latin typeface="Arial Black" panose="020B0A04020102020204" pitchFamily="34" charset="0"/>
              </a:rPr>
              <a:t>Омской области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Arial Black" panose="020B0A04020102020204" pitchFamily="34" charset="0"/>
              </a:rPr>
              <a:t>Организовано и проведено </a:t>
            </a:r>
          </a:p>
          <a:p>
            <a:pPr marL="0" indent="0" algn="ctr">
              <a:buNone/>
            </a:pPr>
            <a:endParaRPr lang="ru-RU" sz="1600" dirty="0" smtClean="0">
              <a:latin typeface="Arial Black" panose="020B0A04020102020204" pitchFamily="34" charset="0"/>
            </a:endParaRPr>
          </a:p>
          <a:p>
            <a:r>
              <a:rPr lang="ru-RU" sz="1800" i="1" dirty="0" smtClean="0"/>
              <a:t>семинар «Актуальные </a:t>
            </a:r>
            <a:r>
              <a:rPr lang="ru-RU" sz="1800" i="1" dirty="0"/>
              <a:t>проблемы подготовки кадров </a:t>
            </a:r>
            <a:r>
              <a:rPr lang="ru-RU" sz="1800" i="1" dirty="0" smtClean="0"/>
              <a:t>для</a:t>
            </a:r>
            <a:br>
              <a:rPr lang="ru-RU" sz="1800" i="1" dirty="0" smtClean="0"/>
            </a:br>
            <a:r>
              <a:rPr lang="ru-RU" sz="1800" i="1" dirty="0" smtClean="0"/>
              <a:t> </a:t>
            </a:r>
            <a:r>
              <a:rPr lang="ru-RU" sz="1800" i="1" dirty="0"/>
              <a:t>автотранспортной отрасли», 01 декабря 2023 </a:t>
            </a:r>
            <a:r>
              <a:rPr lang="ru-RU" sz="1800" i="1" dirty="0" smtClean="0"/>
              <a:t>года </a:t>
            </a:r>
          </a:p>
          <a:p>
            <a:endParaRPr lang="ru-RU" sz="1800" i="1" dirty="0" smtClean="0"/>
          </a:p>
          <a:p>
            <a:endParaRPr lang="ru-RU" sz="1800" i="1" dirty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pPr algn="r"/>
            <a:r>
              <a:rPr lang="ru-RU" sz="1800" i="1" dirty="0"/>
              <a:t>з</a:t>
            </a:r>
            <a:r>
              <a:rPr lang="ru-RU" sz="1800" i="1" dirty="0" smtClean="0"/>
              <a:t>аочная конференция «Актуальные проблемы обучения </a:t>
            </a:r>
          </a:p>
          <a:p>
            <a:pPr marL="0" indent="0" algn="r">
              <a:buNone/>
            </a:pPr>
            <a:r>
              <a:rPr lang="ru-RU" sz="1800" i="1" dirty="0" smtClean="0"/>
              <a:t>по программам подготовки водителей транспортных средств» (сборник)</a:t>
            </a:r>
          </a:p>
          <a:p>
            <a:pPr algn="ctr"/>
            <a:endParaRPr lang="ru-RU" sz="2000" i="1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20" y="2131247"/>
            <a:ext cx="2029365" cy="13495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85" y="2503732"/>
            <a:ext cx="2050395" cy="14272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21" y="3520465"/>
            <a:ext cx="1762125" cy="2495550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139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2" y="385800"/>
            <a:ext cx="2657143" cy="60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25795" y="395416"/>
            <a:ext cx="7982464" cy="58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a:t>
            </a:r>
            <a:endParaRPr lang="ru-RU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301579" y="1342768"/>
          <a:ext cx="9457038" cy="5515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599" y="1219200"/>
            <a:ext cx="11129319" cy="49377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/>
              <a:t>Организация консультаций по программам подготовки водителей транспортных средств, рабочие встречи</a:t>
            </a:r>
            <a:r>
              <a:rPr lang="ru-RU" sz="2400" b="1" dirty="0" smtClean="0"/>
              <a:t>.</a:t>
            </a:r>
          </a:p>
          <a:p>
            <a:pPr marL="0" indent="0" algn="ctr">
              <a:buNone/>
            </a:pPr>
            <a:r>
              <a:rPr lang="ru-RU" sz="2400" b="1" dirty="0" smtClean="0"/>
              <a:t>Создана «горячая линия» РУМЦ-Авто</a:t>
            </a:r>
          </a:p>
          <a:p>
            <a:pPr marL="0" indent="0" algn="ctr">
              <a:buNone/>
            </a:pPr>
            <a:r>
              <a:rPr lang="ru-RU" sz="2400" b="1" dirty="0" smtClean="0"/>
              <a:t>Организованы рабочие встречи с образовательными организациями:</a:t>
            </a:r>
            <a:endParaRPr lang="ru-RU" sz="2400" b="1" dirty="0" smtClean="0">
              <a:latin typeface="Arial Black" panose="020B0A04020102020204" pitchFamily="34" charset="0"/>
            </a:endParaRPr>
          </a:p>
          <a:p>
            <a:r>
              <a:rPr lang="ru-RU" sz="1800" dirty="0" smtClean="0"/>
              <a:t>БПОУ </a:t>
            </a:r>
            <a:r>
              <a:rPr lang="ru-RU" sz="1800" dirty="0"/>
              <a:t>«Омский </a:t>
            </a:r>
            <a:r>
              <a:rPr lang="ru-RU" sz="1800" dirty="0" smtClean="0"/>
              <a:t>аграрно-технологический </a:t>
            </a:r>
            <a:r>
              <a:rPr lang="ru-RU" sz="1800" dirty="0"/>
              <a:t>колледж</a:t>
            </a:r>
            <a:r>
              <a:rPr lang="ru-RU" sz="1800" dirty="0" smtClean="0"/>
              <a:t>» (две рабочие встречи на базе БПОУ «Омский АТК» и БПОУ «ОАТК»)</a:t>
            </a:r>
          </a:p>
          <a:p>
            <a:r>
              <a:rPr lang="ru-RU" sz="1800" dirty="0" smtClean="0"/>
              <a:t>БПОУ </a:t>
            </a:r>
            <a:r>
              <a:rPr lang="ru-RU" sz="1800" dirty="0"/>
              <a:t>«</a:t>
            </a:r>
            <a:r>
              <a:rPr lang="ru-RU" sz="1800" dirty="0" err="1"/>
              <a:t>Тюкалинский</a:t>
            </a:r>
            <a:r>
              <a:rPr lang="ru-RU" sz="1800" dirty="0"/>
              <a:t> профессиональный колледж</a:t>
            </a:r>
            <a:r>
              <a:rPr lang="ru-RU" sz="1800" dirty="0" smtClean="0"/>
              <a:t>» (рабочая встреча на базе БПОУ «Омский АТК»,  организация выезда Чичерина Н. В. для независимой оценки при организации квалификационного экзамена)</a:t>
            </a:r>
            <a:endParaRPr lang="ru-RU" sz="1800" dirty="0"/>
          </a:p>
          <a:p>
            <a:r>
              <a:rPr lang="ru-RU" sz="1800" dirty="0"/>
              <a:t>БПОУ «Омский многопрофильный колледж» (рабочая встреча на базе БПОУ «Омский АТК»,  организация выезда Смагиной Е. В. для консультации по делопроизводству и документообороту)</a:t>
            </a:r>
          </a:p>
          <a:p>
            <a:r>
              <a:rPr lang="ru-RU" sz="1800" dirty="0"/>
              <a:t>БПОУ «</a:t>
            </a:r>
            <a:r>
              <a:rPr lang="ru-RU" sz="1800" dirty="0" err="1"/>
              <a:t>Саргатский</a:t>
            </a:r>
            <a:r>
              <a:rPr lang="ru-RU" sz="1800" dirty="0"/>
              <a:t> индустриально-педагогический колледж» (консультации по обучению в режиме он-</a:t>
            </a:r>
            <a:r>
              <a:rPr lang="ru-RU" sz="1800" dirty="0" err="1"/>
              <a:t>лайн</a:t>
            </a:r>
            <a:r>
              <a:rPr lang="ru-RU" sz="1800" dirty="0"/>
              <a:t>, рабочая встреча на базе БПОУ «Омский АТК»)</a:t>
            </a:r>
          </a:p>
          <a:p>
            <a:r>
              <a:rPr lang="ru-RU" sz="1800" dirty="0"/>
              <a:t>БПОУ «Омский колледж профессиональных технологий» (рабочие встречи, консультирование по текущим вопросам)</a:t>
            </a:r>
          </a:p>
        </p:txBody>
      </p:sp>
    </p:spTree>
    <p:extLst>
      <p:ext uri="{BB962C8B-B14F-4D97-AF65-F5344CB8AC3E}">
        <p14:creationId xmlns:p14="http://schemas.microsoft.com/office/powerpoint/2010/main" val="41294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2" y="385800"/>
            <a:ext cx="2657143" cy="60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25795" y="395416"/>
            <a:ext cx="7982464" cy="58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a:t>
            </a:r>
            <a:endParaRPr lang="ru-RU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75255964"/>
              </p:ext>
            </p:extLst>
          </p:nvPr>
        </p:nvGraphicFramePr>
        <p:xfrm>
          <a:off x="1068314" y="1734654"/>
          <a:ext cx="9457038" cy="512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09387370"/>
              </p:ext>
            </p:extLst>
          </p:nvPr>
        </p:nvGraphicFramePr>
        <p:xfrm>
          <a:off x="609600" y="1427584"/>
          <a:ext cx="11129963" cy="4728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67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2" y="385800"/>
            <a:ext cx="2657143" cy="60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25795" y="395416"/>
            <a:ext cx="7982464" cy="58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a:t>
            </a:r>
            <a:endParaRPr lang="ru-RU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75255964"/>
              </p:ext>
            </p:extLst>
          </p:nvPr>
        </p:nvGraphicFramePr>
        <p:xfrm>
          <a:off x="1068314" y="1734654"/>
          <a:ext cx="9457038" cy="512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Самые активные образовательные учреждения Омской области:</a:t>
            </a:r>
          </a:p>
          <a:p>
            <a:endParaRPr lang="ru-RU" dirty="0" smtClean="0"/>
          </a:p>
          <a:p>
            <a:r>
              <a:rPr lang="ru-RU" sz="2800" dirty="0"/>
              <a:t>БПОУ «Омский аграрно-технологический колледж» </a:t>
            </a:r>
            <a:endParaRPr lang="ru-RU" sz="2800" dirty="0" smtClean="0"/>
          </a:p>
          <a:p>
            <a:r>
              <a:rPr lang="ru-RU" sz="2800" dirty="0" smtClean="0"/>
              <a:t>БПОУ </a:t>
            </a:r>
            <a:r>
              <a:rPr lang="ru-RU" sz="2800" dirty="0"/>
              <a:t>«</a:t>
            </a:r>
            <a:r>
              <a:rPr lang="ru-RU" sz="2800" dirty="0" err="1"/>
              <a:t>Тюкалинский</a:t>
            </a:r>
            <a:r>
              <a:rPr lang="ru-RU" sz="2800" dirty="0"/>
              <a:t> профессиональный колледж» </a:t>
            </a:r>
            <a:r>
              <a:rPr lang="ru-RU" sz="2800" dirty="0" smtClean="0"/>
              <a:t>БПОУ «</a:t>
            </a:r>
            <a:r>
              <a:rPr lang="ru-RU" sz="2800" dirty="0" err="1" smtClean="0"/>
              <a:t>Называевский</a:t>
            </a:r>
            <a:r>
              <a:rPr lang="ru-RU" sz="2800" dirty="0" smtClean="0"/>
              <a:t> аграрно-индустриальный техникум»</a:t>
            </a:r>
            <a:endParaRPr lang="ru-RU" sz="2800" dirty="0"/>
          </a:p>
          <a:p>
            <a:r>
              <a:rPr lang="ru-RU" sz="2800" dirty="0"/>
              <a:t>БПОУ «</a:t>
            </a:r>
            <a:r>
              <a:rPr lang="ru-RU" sz="2800" dirty="0" err="1"/>
              <a:t>Саргатский</a:t>
            </a:r>
            <a:r>
              <a:rPr lang="ru-RU" sz="2800" dirty="0"/>
              <a:t> индустриально-педагогический колледж» </a:t>
            </a:r>
            <a:r>
              <a:rPr lang="ru-RU" sz="2800" dirty="0" smtClean="0"/>
              <a:t>БПОУ </a:t>
            </a:r>
            <a:r>
              <a:rPr lang="ru-RU" sz="2800" dirty="0"/>
              <a:t>«Омский колледж профессиональных технологий</a:t>
            </a:r>
            <a:r>
              <a:rPr lang="ru-RU" sz="2800" dirty="0" smtClean="0"/>
              <a:t>»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5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5272216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 апреля 2022 года  - </a:t>
            </a:r>
            <a:r>
              <a:rPr lang="ru-RU" dirty="0"/>
              <a:t>Административный регламент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Министерства </a:t>
            </a:r>
            <a:r>
              <a:rPr lang="ru-RU" dirty="0"/>
              <a:t>внутренних дел Российской Федерации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предоставлению государственной услуги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проведению экзаменов на право </a:t>
            </a:r>
            <a:r>
              <a:rPr lang="ru-RU" dirty="0" smtClean="0"/>
              <a:t>управления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транспортными средствами и выдаче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водительских </a:t>
            </a:r>
            <a:r>
              <a:rPr lang="ru-RU" dirty="0"/>
              <a:t>удостоверений, утвержденный приказом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МВД </a:t>
            </a:r>
            <a:r>
              <a:rPr lang="ru-RU" dirty="0"/>
              <a:t>России от 20 февраля 2021 г. № </a:t>
            </a:r>
            <a:r>
              <a:rPr lang="ru-RU" dirty="0" smtClean="0"/>
              <a:t>80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с 1 апреля 2024 года вступают в силу изменения </a:t>
            </a:r>
            <a:endParaRPr lang="ru-RU" b="1" dirty="0"/>
          </a:p>
        </p:txBody>
      </p:sp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662" y="385800"/>
            <a:ext cx="2657143" cy="60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25795" y="395416"/>
            <a:ext cx="7982464" cy="58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a:t>
            </a:r>
            <a:endParaRPr lang="ru-RU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809650"/>
              </p:ext>
            </p:extLst>
          </p:nvPr>
        </p:nvGraphicFramePr>
        <p:xfrm>
          <a:off x="8668138" y="1336156"/>
          <a:ext cx="2914261" cy="4635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4" imgW="5667363" imgH="8020022" progId="AcroExch.Document.7">
                  <p:embed/>
                </p:oleObj>
              </mc:Choice>
              <mc:Fallback>
                <p:oleObj name="Acrobat Document" r:id="rId4" imgW="5667363" imgH="802002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68138" y="1336156"/>
                        <a:ext cx="2914261" cy="4635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52722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ВАЖНО!!!!!!</a:t>
            </a:r>
          </a:p>
          <a:p>
            <a:pPr marL="514350" indent="-514350" algn="ctr">
              <a:buAutoNum type="arabicPeriod"/>
            </a:pPr>
            <a:r>
              <a:rPr lang="ru-RU" dirty="0" smtClean="0"/>
              <a:t>Предоставление действующего медицинского заключения при повторной сдаче экзамена (теоретического или практического).</a:t>
            </a:r>
          </a:p>
          <a:p>
            <a:pPr marL="514350" indent="-514350" algn="ctr">
              <a:buAutoNum type="arabicPeriod"/>
            </a:pPr>
            <a:r>
              <a:rPr lang="ru-RU" dirty="0"/>
              <a:t>Предоставление СНИЛС (при наличии</a:t>
            </a:r>
            <a:r>
              <a:rPr lang="ru-RU" dirty="0" smtClean="0"/>
              <a:t>)</a:t>
            </a:r>
          </a:p>
          <a:p>
            <a:pPr marL="514350" indent="-514350" algn="ctr">
              <a:buAutoNum type="arabicPeriod"/>
            </a:pPr>
            <a:r>
              <a:rPr lang="ru-RU" dirty="0" smtClean="0"/>
              <a:t>Предоставления действующего паспорта РФ или иного документа, удостоверяющего личность (например, гражданин Республики </a:t>
            </a:r>
            <a:r>
              <a:rPr lang="ru-RU" dirty="0"/>
              <a:t>К</a:t>
            </a:r>
            <a:r>
              <a:rPr lang="ru-RU" dirty="0" smtClean="0"/>
              <a:t>азахстан). </a:t>
            </a:r>
            <a:r>
              <a:rPr lang="ru-RU" u="sng" dirty="0" smtClean="0"/>
              <a:t>НЕТ отсрочки 30 дней!!!! </a:t>
            </a:r>
          </a:p>
          <a:p>
            <a:pPr marL="514350" indent="-514350" algn="ctr">
              <a:buAutoNum type="arabicPeriod"/>
            </a:pPr>
            <a:r>
              <a:rPr lang="ru-RU" dirty="0" smtClean="0"/>
              <a:t>Отказ от предоставлении государственной услуги (не будет получен допуск инспектора), если о гражданине </a:t>
            </a:r>
            <a:r>
              <a:rPr lang="ru-RU" dirty="0"/>
              <a:t>сформировано решение о принятии временных мер, направленных на обеспечение явки по повестке военного комиссариата, в виде ограничения на пользование гражданином правом на управление транспортными средствами</a:t>
            </a:r>
          </a:p>
        </p:txBody>
      </p:sp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2" y="385800"/>
            <a:ext cx="2657143" cy="60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25795" y="395416"/>
            <a:ext cx="7982464" cy="58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a:t>
            </a:r>
            <a:endParaRPr lang="ru-RU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3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52722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ВАЖНО!!!!!!</a:t>
            </a:r>
          </a:p>
          <a:p>
            <a:pPr marL="0" indent="0" algn="ctr">
              <a:buNone/>
            </a:pPr>
            <a:r>
              <a:rPr lang="ru-RU" sz="2400" dirty="0"/>
              <a:t>5. Отказ в обращение заявителя, подвергнутого административному наказанию за управление транспортным средством в состоянии опьянения, а также за невыполнение требования о прохождении медицинского освидетельствования на состояние опьянения или требования о запрещении водителю употреблять алкогольные напитки, наркотические или психотропные вещества в случаях, установленных законодательством Российской Федерации, и не имеющего при этом права на управление транспортным средством либо лишенным такого права, до истечения срока административного наказания!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2" y="385800"/>
            <a:ext cx="2657143" cy="60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25795" y="395416"/>
            <a:ext cx="7982464" cy="58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a:t>
            </a:r>
            <a:endParaRPr lang="ru-RU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3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5272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ВАЖНО!!!!!!</a:t>
            </a:r>
          </a:p>
          <a:p>
            <a:pPr algn="ctr"/>
            <a:r>
              <a:rPr lang="ru-RU" sz="2400" dirty="0"/>
              <a:t>6</a:t>
            </a:r>
            <a:r>
              <a:rPr lang="ru-RU" sz="2400" dirty="0" smtClean="0"/>
              <a:t>. </a:t>
            </a:r>
            <a:r>
              <a:rPr lang="ru-RU" sz="1900" dirty="0"/>
              <a:t>В случае соответствия экзаменационного транспортного средства требованиям, установленным абзацем вторым пункта 3 требований приложения № 3 к Правилам на сиденье, с которого осуществляется доступ к дублирующим органам управления транспортным средством, может находиться обучающий вождению либо должностное лицо подразделения Госавтоинспекции, соответствующее требованиям абзацев третьего и четвертого пункта 7 Правил. В этом случае экзаменатор располагается таким образом, чтобы иметь возможность контролировать действия кандидата в водители и лица, находящегося на сиденье, с которого осуществляется доступ к дублирующим органам управления транспортным </a:t>
            </a:r>
            <a:r>
              <a:rPr lang="ru-RU" sz="1900" dirty="0" smtClean="0"/>
              <a:t>средством. </a:t>
            </a:r>
            <a:br>
              <a:rPr lang="ru-RU" sz="1900" dirty="0" smtClean="0"/>
            </a:br>
            <a:r>
              <a:rPr lang="ru-RU" sz="1900" dirty="0" smtClean="0"/>
              <a:t>При </a:t>
            </a:r>
            <a:r>
              <a:rPr lang="ru-RU" sz="1900" dirty="0"/>
              <a:t>проведении практического экзамена лица, находящиеся в экзаменационном транспортном средстве на сиденье, с которого осуществляется доступ к дублирующим органам управления транспортным средством, вмешиваются в процесс управления транспортным средством в целях предотвращения возникновения дорожно-транспортного происшествия или наезда на </a:t>
            </a:r>
            <a:r>
              <a:rPr lang="ru-RU" sz="1900" dirty="0" smtClean="0"/>
              <a:t>препятствие</a:t>
            </a:r>
          </a:p>
          <a:p>
            <a:pPr algn="ctr"/>
            <a:r>
              <a:rPr lang="ru-RU" sz="1900" dirty="0" smtClean="0">
                <a:solidFill>
                  <a:srgbClr val="FF0000"/>
                </a:solidFill>
              </a:rPr>
              <a:t>Представитель образовательной организации (мастер ПО) имеет возможность садиться на место экзаменатора!!!!!!</a:t>
            </a:r>
          </a:p>
        </p:txBody>
      </p:sp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2" y="385800"/>
            <a:ext cx="2657143" cy="60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25795" y="395416"/>
            <a:ext cx="7982464" cy="58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a:t>
            </a:r>
            <a:endParaRPr lang="ru-RU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7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368" y="152400"/>
            <a:ext cx="8204886" cy="745524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a:t>
            </a:r>
            <a:endParaRPr lang="ru-RU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800" u="sng" dirty="0" smtClean="0"/>
          </a:p>
          <a:p>
            <a:pPr algn="ctr">
              <a:buNone/>
            </a:pPr>
            <a:r>
              <a:rPr lang="ru-RU" sz="2800" u="sng" dirty="0" smtClean="0"/>
              <a:t>26 декабря 2022 года – открытие РУМЦ-Авто</a:t>
            </a:r>
          </a:p>
          <a:p>
            <a:pPr algn="ctr">
              <a:buNone/>
            </a:pPr>
            <a:r>
              <a:rPr lang="ru-RU" dirty="0" smtClean="0"/>
              <a:t>(</a:t>
            </a:r>
            <a:r>
              <a:rPr lang="ru-RU" dirty="0"/>
              <a:t>Распоряжение Министерства образования Омской области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№</a:t>
            </a:r>
            <a:r>
              <a:rPr lang="ru-RU" dirty="0"/>
              <a:t>5099 от 26 декабря 2022</a:t>
            </a:r>
            <a:r>
              <a:rPr lang="ru-RU" dirty="0" smtClean="0"/>
              <a:t>)</a:t>
            </a:r>
          </a:p>
          <a:p>
            <a:pPr algn="ctr">
              <a:buNone/>
            </a:pPr>
            <a:r>
              <a:rPr lang="ru-RU" sz="3500" b="1" dirty="0"/>
              <a:t>Главная </a:t>
            </a:r>
            <a:r>
              <a:rPr lang="ru-RU" sz="3500" b="1" dirty="0" smtClean="0"/>
              <a:t>цель </a:t>
            </a:r>
            <a:r>
              <a:rPr lang="ru-RU" sz="3500" dirty="0" smtClean="0"/>
              <a:t>- </a:t>
            </a:r>
            <a:r>
              <a:rPr lang="ru-RU" sz="3500" b="1" dirty="0"/>
              <a:t>содействие профессиональным образовательным организациям Омской области в повышении качества </a:t>
            </a:r>
            <a:endParaRPr lang="ru-RU" sz="3500" b="1" dirty="0" smtClean="0"/>
          </a:p>
          <a:p>
            <a:pPr algn="ctr">
              <a:buNone/>
            </a:pPr>
            <a:r>
              <a:rPr lang="ru-RU" sz="3500" b="1" dirty="0" smtClean="0"/>
              <a:t>подготовки </a:t>
            </a:r>
            <a:r>
              <a:rPr lang="ru-RU" sz="3500" b="1" dirty="0"/>
              <a:t>водителей.</a:t>
            </a:r>
            <a:endParaRPr lang="ru-RU" sz="3500" b="1" dirty="0" smtClean="0"/>
          </a:p>
        </p:txBody>
      </p:sp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2" y="385800"/>
            <a:ext cx="2657143" cy="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14810" y="4855403"/>
            <a:ext cx="1827970" cy="150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5272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ВАЖНО!!!!!!</a:t>
            </a:r>
          </a:p>
          <a:p>
            <a:pPr marL="0" indent="0" algn="ctr">
              <a:buNone/>
            </a:pPr>
            <a:r>
              <a:rPr lang="ru-RU" sz="2400" dirty="0" smtClean="0"/>
              <a:t>7. При выполнении упражнения «Горка», остановка при спуске больше не требуется!!!!</a:t>
            </a:r>
          </a:p>
          <a:p>
            <a:pPr marL="0" indent="0" algn="ctr">
              <a:buNone/>
            </a:pPr>
            <a:r>
              <a:rPr lang="ru-RU" sz="2400" dirty="0" smtClean="0"/>
              <a:t>8. Количество штрафных баллов, при которых ставится отметка «НЕ СДАН», увеличивается до 7 баллов.</a:t>
            </a:r>
          </a:p>
          <a:p>
            <a:pPr marL="0" indent="0" algn="ctr">
              <a:buNone/>
            </a:pPr>
            <a:r>
              <a:rPr lang="ru-RU" sz="2400" dirty="0" smtClean="0"/>
              <a:t>9. </a:t>
            </a:r>
            <a:r>
              <a:rPr lang="ru-RU" sz="2400" u="sng" dirty="0" smtClean="0"/>
              <a:t>Радиус разворота механического транспортного средства увеличивается с 5 м до 7 м (из внесенных предложений)</a:t>
            </a:r>
          </a:p>
          <a:p>
            <a:pPr marL="0" indent="0" algn="ctr">
              <a:buNone/>
            </a:pPr>
            <a:endParaRPr lang="ru-RU" sz="19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Желаем ВАШИМ кандидатам в водители успешной сдачи экзаменов в 2024 году!!!!</a:t>
            </a:r>
          </a:p>
        </p:txBody>
      </p:sp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2" y="385800"/>
            <a:ext cx="2657143" cy="60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25795" y="395416"/>
            <a:ext cx="7982464" cy="58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a:t>
            </a:r>
            <a:endParaRPr lang="ru-RU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0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9232" y="152400"/>
            <a:ext cx="8353167" cy="762000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a:t>
            </a: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26292"/>
            <a:ext cx="11022227" cy="48032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cs typeface="Aharoni" pitchFamily="2" charset="-79"/>
              </a:rPr>
              <a:t>Контактная информация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Адрес: </a:t>
            </a:r>
            <a:r>
              <a:rPr lang="ru-RU" b="1" dirty="0" smtClean="0"/>
              <a:t>644024, г. Омск, ул. Гагарина, 10, </a:t>
            </a:r>
            <a:r>
              <a:rPr lang="ru-RU" b="1" dirty="0" err="1" smtClean="0"/>
              <a:t>каб</a:t>
            </a:r>
            <a:r>
              <a:rPr lang="ru-RU" b="1" dirty="0" smtClean="0"/>
              <a:t>. 201</a:t>
            </a:r>
          </a:p>
          <a:p>
            <a:r>
              <a:rPr lang="ru-RU" dirty="0" smtClean="0"/>
              <a:t>Телефон: </a:t>
            </a:r>
            <a:r>
              <a:rPr lang="ru-RU" b="1" dirty="0" smtClean="0"/>
              <a:t>+79514077079</a:t>
            </a:r>
            <a:endParaRPr lang="ru-RU" dirty="0" smtClean="0"/>
          </a:p>
          <a:p>
            <a:r>
              <a:rPr lang="ru-RU" dirty="0" err="1" smtClean="0"/>
              <a:t>E-mail</a:t>
            </a:r>
            <a:r>
              <a:rPr lang="ru-RU" dirty="0" smtClean="0"/>
              <a:t>:</a:t>
            </a:r>
            <a:r>
              <a:rPr lang="ru-RU" b="1" dirty="0" smtClean="0"/>
              <a:t> </a:t>
            </a:r>
            <a:r>
              <a:rPr lang="ru-RU" b="1" dirty="0" err="1" smtClean="0">
                <a:hlinkClick r:id="rId2"/>
              </a:rPr>
              <a:t>rumc-auto@oatk.org</a:t>
            </a:r>
            <a:endParaRPr lang="ru-RU" b="1" dirty="0" smtClean="0"/>
          </a:p>
          <a:p>
            <a:r>
              <a:rPr lang="ru-RU" dirty="0" smtClean="0"/>
              <a:t>САЙТ:</a:t>
            </a:r>
            <a:r>
              <a:rPr lang="ru-RU" b="1" dirty="0" smtClean="0">
                <a:solidFill>
                  <a:srgbClr val="00B050"/>
                </a:solidFill>
              </a:rPr>
              <a:t>  </a:t>
            </a:r>
            <a:r>
              <a:rPr lang="ru-RU" b="1" dirty="0" smtClean="0">
                <a:hlinkClick r:id="rId2"/>
              </a:rPr>
              <a:t>ОАТК.РФ</a:t>
            </a:r>
            <a:r>
              <a:rPr lang="en-US" b="1" dirty="0" smtClean="0">
                <a:hlinkClick r:id="rId2"/>
              </a:rPr>
              <a:t>/</a:t>
            </a:r>
            <a:r>
              <a:rPr lang="en-US" b="1" dirty="0" err="1" smtClean="0">
                <a:hlinkClick r:id="rId2"/>
              </a:rPr>
              <a:t>rumts-avto</a:t>
            </a:r>
            <a:endParaRPr lang="ru-RU" b="1" dirty="0">
              <a:hlinkClick r:id="rId2"/>
            </a:endParaRPr>
          </a:p>
        </p:txBody>
      </p:sp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662" y="385800"/>
            <a:ext cx="2657143" cy="600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756099" y="1205784"/>
            <a:ext cx="1469900" cy="1497287"/>
          </a:xfrm>
          <a:prstGeom prst="ellipse">
            <a:avLst/>
          </a:prstGeom>
          <a:blipFill rotWithShape="1">
            <a:blip r:embed="rId4" cstate="print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358" y="3956607"/>
            <a:ext cx="1762125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9232" y="152400"/>
            <a:ext cx="8353167" cy="762000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a:t>
            </a: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26292"/>
            <a:ext cx="11022227" cy="480323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600" dirty="0" smtClean="0">
              <a:cs typeface="Aharoni" pitchFamily="2" charset="-79"/>
            </a:endParaRPr>
          </a:p>
          <a:p>
            <a:pPr algn="ctr">
              <a:buNone/>
            </a:pPr>
            <a:r>
              <a:rPr lang="ru-RU" sz="6600" dirty="0" smtClean="0">
                <a:cs typeface="Aharoni" pitchFamily="2" charset="-79"/>
              </a:rPr>
              <a:t>СПАСИБО ЗА ВНИМАНИЕ !</a:t>
            </a:r>
            <a:endParaRPr lang="ru-RU" sz="6600" dirty="0">
              <a:cs typeface="Aharoni" pitchFamily="2" charset="-79"/>
            </a:endParaRPr>
          </a:p>
        </p:txBody>
      </p:sp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2" y="385800"/>
            <a:ext cx="2657143" cy="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368" y="152400"/>
            <a:ext cx="8204886" cy="745524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a:t>
            </a:r>
            <a:endParaRPr lang="ru-RU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400" u="sng" dirty="0">
                <a:solidFill>
                  <a:srgbClr val="FF0000"/>
                </a:solidFill>
              </a:rPr>
              <a:t>РУМЦ-Авто в цифрах</a:t>
            </a:r>
            <a:r>
              <a:rPr lang="ru-RU" sz="4400" u="sng" dirty="0" smtClean="0">
                <a:solidFill>
                  <a:srgbClr val="FF0000"/>
                </a:solidFill>
              </a:rPr>
              <a:t>!</a:t>
            </a:r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Заключено </a:t>
            </a:r>
            <a:r>
              <a:rPr lang="ru-RU" sz="4400" dirty="0"/>
              <a:t>23 </a:t>
            </a:r>
            <a:r>
              <a:rPr lang="ru-RU" sz="4400" dirty="0" smtClean="0"/>
              <a:t>соглашения </a:t>
            </a:r>
            <a:r>
              <a:rPr lang="ru-RU" sz="4400" dirty="0"/>
              <a:t>о взаимодействии РУМЦ-Авто </a:t>
            </a:r>
            <a:r>
              <a:rPr lang="ru-RU" sz="4400" dirty="0" smtClean="0"/>
              <a:t>с образовательными организациями. </a:t>
            </a:r>
            <a:br>
              <a:rPr lang="ru-RU" sz="4400" dirty="0" smtClean="0"/>
            </a:b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Сотрудничество:</a:t>
            </a:r>
          </a:p>
          <a:p>
            <a:pPr algn="ctr">
              <a:buNone/>
            </a:pPr>
            <a:r>
              <a:rPr lang="ru-RU" sz="4400" dirty="0" smtClean="0"/>
              <a:t> 1. федеральный учебный центр </a:t>
            </a:r>
            <a:r>
              <a:rPr lang="ru-RU" sz="4400" dirty="0"/>
              <a:t>ФГБОУ ВО «</a:t>
            </a:r>
            <a:r>
              <a:rPr lang="ru-RU" sz="4400" dirty="0" err="1"/>
              <a:t>СибАДИ</a:t>
            </a:r>
            <a:r>
              <a:rPr lang="ru-RU" sz="4400" dirty="0" smtClean="0"/>
              <a:t>» </a:t>
            </a:r>
          </a:p>
          <a:p>
            <a:pPr algn="ctr">
              <a:buNone/>
            </a:pPr>
            <a:r>
              <a:rPr lang="ru-RU" sz="4400" dirty="0" smtClean="0"/>
              <a:t>2. УМВД </a:t>
            </a:r>
            <a:r>
              <a:rPr lang="ru-RU" sz="4400" dirty="0"/>
              <a:t>России по Омской области (МЭО </a:t>
            </a:r>
            <a:r>
              <a:rPr lang="ru-RU" sz="4400" dirty="0" smtClean="0"/>
              <a:t>ГИБДД)</a:t>
            </a:r>
          </a:p>
          <a:p>
            <a:pPr algn="ctr">
              <a:buNone/>
            </a:pPr>
            <a:r>
              <a:rPr lang="ru-RU" sz="4400" dirty="0" smtClean="0"/>
              <a:t>3. взаимодействие </a:t>
            </a:r>
            <a:r>
              <a:rPr lang="ru-RU" sz="4400" dirty="0"/>
              <a:t>с военными комиссариатами.</a:t>
            </a:r>
            <a:endParaRPr lang="ru-RU" sz="4400" b="1" dirty="0" smtClean="0"/>
          </a:p>
        </p:txBody>
      </p:sp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2" y="385800"/>
            <a:ext cx="2657143" cy="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157" y="4562604"/>
            <a:ext cx="2414675" cy="18125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9232" y="152400"/>
            <a:ext cx="8353167" cy="762000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a:t>
            </a: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31392"/>
            <a:ext cx="11180064" cy="4898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cs typeface="Aharoni" pitchFamily="2" charset="-79"/>
              </a:rPr>
              <a:t>Обучение руководителей и педагогических работников ПОО</a:t>
            </a:r>
          </a:p>
          <a:p>
            <a:r>
              <a:rPr lang="ru-RU" sz="2000" i="1" dirty="0" smtClean="0"/>
              <a:t>Курсы краткосрочного повышения </a:t>
            </a:r>
            <a:br>
              <a:rPr lang="ru-RU" sz="2000" i="1" dirty="0" smtClean="0"/>
            </a:br>
            <a:r>
              <a:rPr lang="ru-RU" sz="2000" i="1" dirty="0" smtClean="0"/>
              <a:t>квалификации «Изменения в законодательстве РФ </a:t>
            </a:r>
            <a:br>
              <a:rPr lang="ru-RU" sz="2000" i="1" dirty="0" smtClean="0"/>
            </a:br>
            <a:r>
              <a:rPr lang="ru-RU" sz="2000" i="1" dirty="0" smtClean="0"/>
              <a:t>по безопасности дорожного движения», 30  человек</a:t>
            </a:r>
          </a:p>
          <a:p>
            <a:r>
              <a:rPr lang="ru-RU" sz="2000" i="1" dirty="0" smtClean="0"/>
              <a:t>Курсы краткосрочного</a:t>
            </a:r>
            <a:br>
              <a:rPr lang="ru-RU" sz="2000" i="1" dirty="0" smtClean="0"/>
            </a:br>
            <a:r>
              <a:rPr lang="ru-RU" sz="2000" i="1" dirty="0" smtClean="0"/>
              <a:t> </a:t>
            </a:r>
            <a:r>
              <a:rPr lang="ru-RU" sz="2000" i="1" dirty="0"/>
              <a:t>повышения квалификации по программе «Технический минимум</a:t>
            </a:r>
            <a:r>
              <a:rPr lang="ru-RU" sz="2000" i="1" dirty="0" smtClean="0"/>
              <a:t>», </a:t>
            </a:r>
            <a:br>
              <a:rPr lang="ru-RU" sz="2000" i="1" dirty="0" smtClean="0"/>
            </a:br>
            <a:r>
              <a:rPr lang="ru-RU" sz="2000" i="1" dirty="0" smtClean="0"/>
              <a:t>30 человек</a:t>
            </a:r>
          </a:p>
          <a:p>
            <a:r>
              <a:rPr lang="ru-RU" sz="2000" i="1" dirty="0" smtClean="0"/>
              <a:t>Обучение по программе профессиональной переподготовки </a:t>
            </a:r>
            <a:br>
              <a:rPr lang="ru-RU" sz="2000" i="1" dirty="0" smtClean="0"/>
            </a:br>
            <a:r>
              <a:rPr lang="ru-RU" sz="2000" i="1" dirty="0" smtClean="0"/>
              <a:t>«Педагог профессионального образования», 12 человек.</a:t>
            </a:r>
            <a:endParaRPr lang="ru-RU" sz="2000" b="1" i="1" dirty="0" smtClean="0"/>
          </a:p>
          <a:p>
            <a:r>
              <a:rPr lang="ru-RU" sz="2000" i="1" dirty="0" smtClean="0"/>
              <a:t>Курсы повышения квалификации «Методологические и</a:t>
            </a:r>
            <a:br>
              <a:rPr lang="ru-RU" sz="2000" i="1" dirty="0" smtClean="0"/>
            </a:br>
            <a:r>
              <a:rPr lang="ru-RU" sz="2000" i="1" dirty="0" smtClean="0"/>
              <a:t> педагогические основы работы мастера производственного </a:t>
            </a:r>
            <a:br>
              <a:rPr lang="ru-RU" sz="2000" i="1" dirty="0" smtClean="0"/>
            </a:br>
            <a:r>
              <a:rPr lang="ru-RU" sz="2000" i="1" dirty="0" smtClean="0"/>
              <a:t>обучения по вождению транспортных средств», 24 человека</a:t>
            </a:r>
            <a:endParaRPr lang="ru-RU" sz="2000" i="1" dirty="0"/>
          </a:p>
        </p:txBody>
      </p:sp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662" y="385800"/>
            <a:ext cx="2657143" cy="6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408" y="1681843"/>
            <a:ext cx="2161592" cy="16211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874" y="2876880"/>
            <a:ext cx="2337620" cy="175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9232" y="152400"/>
            <a:ext cx="8353167" cy="762000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a:t>
            </a: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31392"/>
            <a:ext cx="11180064" cy="48981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FF0000"/>
                </a:solidFill>
              </a:rPr>
              <a:t>Анализ тестирования на знание ПДД  среди преподавателей и мастеров ПО </a:t>
            </a:r>
            <a:r>
              <a:rPr lang="ru-RU" sz="2000" dirty="0" err="1">
                <a:solidFill>
                  <a:srgbClr val="FF0000"/>
                </a:solidFill>
              </a:rPr>
              <a:t>по</a:t>
            </a:r>
            <a:r>
              <a:rPr lang="ru-RU" sz="2000" dirty="0">
                <a:solidFill>
                  <a:srgbClr val="FF0000"/>
                </a:solidFill>
              </a:rPr>
              <a:t> вождению транспортных средств образовательных организаций Омского региона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endParaRPr lang="ru-RU" sz="2000" dirty="0" smtClean="0"/>
          </a:p>
          <a:p>
            <a:r>
              <a:rPr lang="ru-RU" sz="2000" dirty="0" smtClean="0"/>
              <a:t>Количество </a:t>
            </a:r>
            <a:r>
              <a:rPr lang="ru-RU" sz="2000" dirty="0"/>
              <a:t>участников тестирования: 30 человек, из них 2 преподавателя ПДД, 28 - мастера производственного обучения вождению транспортных средств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Отметку «СДАЛ» получили </a:t>
            </a:r>
            <a:r>
              <a:rPr lang="ru-RU" sz="2000" dirty="0"/>
              <a:t>8 человек - 27%, из них 6 человек не допустили ни одной ошибки, 2 человека допустили ошибки в основном блоке, но ответили без ошибок в дополнительных блоках.</a:t>
            </a:r>
          </a:p>
          <a:p>
            <a:endParaRPr lang="ru-RU" sz="2000" dirty="0" smtClean="0"/>
          </a:p>
          <a:p>
            <a:endParaRPr lang="ru-RU" sz="2000" dirty="0">
              <a:effectLst/>
            </a:endParaRPr>
          </a:p>
        </p:txBody>
      </p:sp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2" y="385800"/>
            <a:ext cx="2657143" cy="600000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04132222"/>
              </p:ext>
            </p:extLst>
          </p:nvPr>
        </p:nvGraphicFramePr>
        <p:xfrm>
          <a:off x="3377513" y="3226529"/>
          <a:ext cx="5486400" cy="183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8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9232" y="152400"/>
            <a:ext cx="8353167" cy="762000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a:t>
            </a: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31392"/>
            <a:ext cx="11180064" cy="4898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Анализ тестирования на знание ПДД  среди преподавателей и мастеров ПО </a:t>
            </a:r>
            <a:r>
              <a:rPr lang="ru-RU" sz="2000" dirty="0" err="1"/>
              <a:t>по</a:t>
            </a:r>
            <a:r>
              <a:rPr lang="ru-RU" sz="2000" dirty="0"/>
              <a:t> вождению транспортных средств образовательных организаций Омского региона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r>
              <a:rPr lang="ru-RU" sz="2000" dirty="0" smtClean="0"/>
              <a:t>Май 2023 года</a:t>
            </a:r>
          </a:p>
          <a:p>
            <a:r>
              <a:rPr lang="ru-RU" sz="2000" dirty="0" smtClean="0"/>
              <a:t>Общее количество </a:t>
            </a:r>
            <a:r>
              <a:rPr lang="ru-RU" sz="2000" dirty="0"/>
              <a:t>участников тестирования: 2</a:t>
            </a:r>
            <a:r>
              <a:rPr lang="ru-RU" sz="2000" dirty="0" smtClean="0"/>
              <a:t>2 человека, </a:t>
            </a:r>
            <a:r>
              <a:rPr lang="ru-RU" sz="2000" dirty="0"/>
              <a:t>2</a:t>
            </a:r>
            <a:r>
              <a:rPr lang="ru-RU" sz="2000" dirty="0" smtClean="0"/>
              <a:t>2 - </a:t>
            </a:r>
            <a:r>
              <a:rPr lang="ru-RU" sz="2000" dirty="0"/>
              <a:t>мастера производственного обучения вождению транспортных средств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Отметку «СДАЛ» получили 8  </a:t>
            </a:r>
            <a:r>
              <a:rPr lang="ru-RU" sz="2000" dirty="0"/>
              <a:t>человек </a:t>
            </a:r>
            <a:r>
              <a:rPr lang="ru-RU" sz="2000" dirty="0" smtClean="0"/>
              <a:t>– 36, 3%, </a:t>
            </a:r>
            <a:r>
              <a:rPr lang="ru-RU" sz="2000" dirty="0"/>
              <a:t>из них </a:t>
            </a:r>
            <a:r>
              <a:rPr lang="ru-RU" sz="2000" dirty="0" smtClean="0"/>
              <a:t> 6 человек </a:t>
            </a:r>
            <a:r>
              <a:rPr lang="ru-RU" sz="2000" dirty="0"/>
              <a:t>не допустили ни одной </a:t>
            </a:r>
            <a:r>
              <a:rPr lang="ru-RU" sz="2000" dirty="0" smtClean="0"/>
              <a:t>ошибки</a:t>
            </a:r>
            <a:r>
              <a:rPr lang="ru-RU" sz="2000" dirty="0"/>
              <a:t>.</a:t>
            </a:r>
            <a:endParaRPr lang="ru-RU" sz="2000" dirty="0" smtClean="0"/>
          </a:p>
          <a:p>
            <a:endParaRPr lang="ru-RU" sz="2000" dirty="0">
              <a:effectLst/>
            </a:endParaRPr>
          </a:p>
        </p:txBody>
      </p:sp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2" y="385800"/>
            <a:ext cx="2657143" cy="600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15008395"/>
              </p:ext>
            </p:extLst>
          </p:nvPr>
        </p:nvGraphicFramePr>
        <p:xfrm>
          <a:off x="4429967" y="3060442"/>
          <a:ext cx="3911600" cy="1931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21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9232" y="152400"/>
            <a:ext cx="8353167" cy="762000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a:t>
            </a: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31392"/>
            <a:ext cx="11180064" cy="4898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Анализ тестирования на знание ПДД  среди преподавателей и мастеров ПО </a:t>
            </a:r>
            <a:r>
              <a:rPr lang="ru-RU" sz="2000" dirty="0" err="1"/>
              <a:t>по</a:t>
            </a:r>
            <a:r>
              <a:rPr lang="ru-RU" sz="2000" dirty="0"/>
              <a:t> вождению транспортных средств образовательных организаций Омского региона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r>
              <a:rPr lang="ru-RU" sz="2000" dirty="0"/>
              <a:t>О</a:t>
            </a:r>
            <a:r>
              <a:rPr lang="ru-RU" sz="2000" dirty="0" smtClean="0"/>
              <a:t>ктябрь</a:t>
            </a:r>
            <a:r>
              <a:rPr lang="ru-RU" sz="2000" dirty="0" smtClean="0"/>
              <a:t> </a:t>
            </a:r>
            <a:r>
              <a:rPr lang="ru-RU" sz="2000" dirty="0" smtClean="0"/>
              <a:t>2023 года</a:t>
            </a:r>
          </a:p>
          <a:p>
            <a:r>
              <a:rPr lang="ru-RU" sz="2000" dirty="0" smtClean="0"/>
              <a:t>Общее количество </a:t>
            </a:r>
            <a:r>
              <a:rPr lang="ru-RU" sz="2000" dirty="0"/>
              <a:t>участников тестирования: </a:t>
            </a:r>
            <a:r>
              <a:rPr lang="ru-RU" sz="2000" dirty="0" smtClean="0"/>
              <a:t>2</a:t>
            </a:r>
            <a:r>
              <a:rPr lang="ru-RU" sz="2000" dirty="0"/>
              <a:t>4</a:t>
            </a:r>
            <a:r>
              <a:rPr lang="ru-RU" sz="2000" dirty="0" smtClean="0"/>
              <a:t> человека, 1  - преподаватель ПДД, 23 - </a:t>
            </a:r>
            <a:r>
              <a:rPr lang="ru-RU" sz="2000" dirty="0"/>
              <a:t>мастера производственного обучения вождению транспортных средств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Отметку «СДАЛ» получили </a:t>
            </a:r>
            <a:r>
              <a:rPr lang="ru-RU" sz="2000" dirty="0"/>
              <a:t>9</a:t>
            </a:r>
            <a:r>
              <a:rPr lang="ru-RU" sz="2000" dirty="0" smtClean="0"/>
              <a:t> </a:t>
            </a:r>
            <a:r>
              <a:rPr lang="ru-RU" sz="2000" dirty="0"/>
              <a:t>человек </a:t>
            </a:r>
            <a:r>
              <a:rPr lang="ru-RU" sz="2000" dirty="0" smtClean="0"/>
              <a:t>– </a:t>
            </a:r>
            <a:r>
              <a:rPr lang="ru-RU" sz="2000" dirty="0" smtClean="0"/>
              <a:t> 38%, </a:t>
            </a:r>
            <a:r>
              <a:rPr lang="ru-RU" sz="2000" dirty="0"/>
              <a:t>из них </a:t>
            </a:r>
            <a:r>
              <a:rPr lang="ru-RU" sz="2000" dirty="0" smtClean="0"/>
              <a:t> 6 человек </a:t>
            </a:r>
            <a:r>
              <a:rPr lang="ru-RU" sz="2000" dirty="0"/>
              <a:t>не допустили ни одной </a:t>
            </a:r>
            <a:r>
              <a:rPr lang="ru-RU" sz="2000" dirty="0" smtClean="0"/>
              <a:t>ошибки</a:t>
            </a:r>
            <a:r>
              <a:rPr lang="ru-RU" sz="2000" dirty="0"/>
              <a:t>.</a:t>
            </a:r>
            <a:endParaRPr lang="ru-RU" sz="2000" dirty="0" smtClean="0"/>
          </a:p>
          <a:p>
            <a:endParaRPr lang="ru-RU" sz="2000" dirty="0">
              <a:effectLst/>
            </a:endParaRPr>
          </a:p>
        </p:txBody>
      </p:sp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2" y="385800"/>
            <a:ext cx="2657143" cy="600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58213207"/>
              </p:ext>
            </p:extLst>
          </p:nvPr>
        </p:nvGraphicFramePr>
        <p:xfrm>
          <a:off x="4429967" y="3060442"/>
          <a:ext cx="3911600" cy="1931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46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9232" y="152400"/>
            <a:ext cx="8353167" cy="762000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a:t>
            </a: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31392"/>
            <a:ext cx="11180064" cy="4898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Анализ тестирования на знание ПДД  среди преподавателей и мастеров ПО </a:t>
            </a:r>
            <a:r>
              <a:rPr lang="ru-RU" sz="2000" dirty="0" err="1"/>
              <a:t>по</a:t>
            </a:r>
            <a:r>
              <a:rPr lang="ru-RU" sz="2000" dirty="0"/>
              <a:t> вождению транспортных средств образовательных организаций Омского региона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r>
              <a:rPr lang="ru-RU" sz="2000" dirty="0" smtClean="0"/>
              <a:t>Ноябрь </a:t>
            </a:r>
            <a:r>
              <a:rPr lang="ru-RU" sz="2000" dirty="0" smtClean="0"/>
              <a:t>2023 года</a:t>
            </a:r>
          </a:p>
          <a:p>
            <a:r>
              <a:rPr lang="ru-RU" sz="2000" dirty="0" smtClean="0"/>
              <a:t>Общее количество </a:t>
            </a:r>
            <a:r>
              <a:rPr lang="ru-RU" sz="2000" dirty="0"/>
              <a:t>участников тестирования: </a:t>
            </a:r>
            <a:r>
              <a:rPr lang="ru-RU" sz="2000" dirty="0" smtClean="0"/>
              <a:t>2</a:t>
            </a:r>
            <a:r>
              <a:rPr lang="ru-RU" sz="2000" dirty="0"/>
              <a:t>4</a:t>
            </a:r>
            <a:r>
              <a:rPr lang="ru-RU" sz="2000" dirty="0" smtClean="0"/>
              <a:t> человека, 1  - преподаватель ПДД, 23 - </a:t>
            </a:r>
            <a:r>
              <a:rPr lang="ru-RU" sz="2000" dirty="0"/>
              <a:t>мастера производственного обучения вождению транспортных средств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Отметку «СДАЛ» получили </a:t>
            </a:r>
            <a:r>
              <a:rPr lang="ru-RU" sz="2000" dirty="0" smtClean="0"/>
              <a:t>11  </a:t>
            </a:r>
            <a:r>
              <a:rPr lang="ru-RU" sz="2000" dirty="0"/>
              <a:t>человек </a:t>
            </a:r>
            <a:r>
              <a:rPr lang="ru-RU" sz="2000" dirty="0" smtClean="0"/>
              <a:t>– </a:t>
            </a:r>
            <a:r>
              <a:rPr lang="ru-RU" sz="2000" dirty="0" smtClean="0"/>
              <a:t>46 </a:t>
            </a:r>
            <a:r>
              <a:rPr lang="ru-RU" sz="2000" dirty="0" smtClean="0"/>
              <a:t>%, </a:t>
            </a:r>
            <a:r>
              <a:rPr lang="ru-RU" sz="2000" dirty="0"/>
              <a:t>из них </a:t>
            </a:r>
            <a:r>
              <a:rPr lang="ru-RU" sz="2000" dirty="0" smtClean="0"/>
              <a:t> </a:t>
            </a:r>
            <a:r>
              <a:rPr lang="ru-RU" sz="2000" dirty="0"/>
              <a:t>8</a:t>
            </a:r>
            <a:r>
              <a:rPr lang="ru-RU" sz="2000" dirty="0" smtClean="0"/>
              <a:t> </a:t>
            </a:r>
            <a:r>
              <a:rPr lang="ru-RU" sz="2000" dirty="0" smtClean="0"/>
              <a:t>человек </a:t>
            </a:r>
            <a:r>
              <a:rPr lang="ru-RU" sz="2000" dirty="0"/>
              <a:t>не допустили ни одной </a:t>
            </a:r>
            <a:r>
              <a:rPr lang="ru-RU" sz="2000" dirty="0" smtClean="0"/>
              <a:t>ошибки</a:t>
            </a:r>
            <a:r>
              <a:rPr lang="ru-RU" sz="2000" dirty="0"/>
              <a:t>.</a:t>
            </a:r>
            <a:endParaRPr lang="ru-RU" sz="2000" dirty="0" smtClean="0"/>
          </a:p>
          <a:p>
            <a:endParaRPr lang="ru-RU" sz="2000" dirty="0">
              <a:effectLst/>
            </a:endParaRPr>
          </a:p>
        </p:txBody>
      </p:sp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2" y="385800"/>
            <a:ext cx="2657143" cy="600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85479236"/>
              </p:ext>
            </p:extLst>
          </p:nvPr>
        </p:nvGraphicFramePr>
        <p:xfrm>
          <a:off x="4429967" y="3060442"/>
          <a:ext cx="3911600" cy="1931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94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9232" y="152400"/>
            <a:ext cx="8353167" cy="762000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a:t>
            </a: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31392"/>
            <a:ext cx="11180064" cy="4898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Анализ тестирования на знание ПДД  среди преподавателей и мастеров ПО </a:t>
            </a:r>
            <a:r>
              <a:rPr lang="ru-RU" sz="2000" dirty="0" err="1"/>
              <a:t>по</a:t>
            </a:r>
            <a:r>
              <a:rPr lang="ru-RU" sz="2000" dirty="0"/>
              <a:t> вождению транспортных средств образовательных организаций Омского региона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pPr marL="0" indent="0">
              <a:buNone/>
            </a:pPr>
            <a:endParaRPr lang="ru-RU" sz="2000" dirty="0">
              <a:effectLst/>
            </a:endParaRPr>
          </a:p>
        </p:txBody>
      </p:sp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2" y="385800"/>
            <a:ext cx="2657143" cy="60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91682" y="2118049"/>
            <a:ext cx="4833257" cy="3853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Учитывая количество </a:t>
            </a:r>
            <a:r>
              <a:rPr lang="ru-RU" dirty="0" smtClean="0"/>
              <a:t>мастеров ПО и преподавателей, получивших отметку «НЕ СДАЛ» или «СДАЛ», но допустил ошибки в основных вопросах, необходимо продолжать работу по регулярной проверке знаний ПДД внутри образовательной организации. </a:t>
            </a:r>
            <a:r>
              <a:rPr lang="ru-RU" dirty="0"/>
              <a:t>Особенно следует уделить внимание темам: «Общие положения», «Общие обязанности водителей», «Обязанности пешеходов», «Обязанности пассажиров», «Дорожные знаки», «Дорожная разметка» (общее количество ошибок составляет 60%).</a:t>
            </a:r>
          </a:p>
          <a:p>
            <a:pPr algn="ctr"/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56207667"/>
              </p:ext>
            </p:extLst>
          </p:nvPr>
        </p:nvGraphicFramePr>
        <p:xfrm>
          <a:off x="6074228" y="2275985"/>
          <a:ext cx="5784980" cy="385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44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4446</TotalTime>
  <Words>1557</Words>
  <Application>Microsoft Office PowerPoint</Application>
  <PresentationFormat>Широкоэкранный</PresentationFormat>
  <Paragraphs>162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Aharoni</vt:lpstr>
      <vt:lpstr>Arial Black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Начальная</vt:lpstr>
      <vt:lpstr>Acrobat Document</vt:lpstr>
      <vt:lpstr>Презентация PowerPoint</vt:lpstr>
      <vt:lpstr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vt:lpstr>
      <vt:lpstr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vt:lpstr>
      <vt:lpstr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vt:lpstr>
      <vt:lpstr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vt:lpstr>
      <vt:lpstr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vt:lpstr>
      <vt:lpstr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vt:lpstr>
      <vt:lpstr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vt:lpstr>
      <vt:lpstr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vt:lpstr>
      <vt:lpstr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vt:lpstr>
      <vt:lpstr>Региональный учебно-методический центр по сопровождению профессиональных образовательных организаций Омской области по организации образовательного процесса по группе профессий 11442 «Водитель автомобиля»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Agata</dc:creator>
  <cp:lastModifiedBy>Сергей Пинчук</cp:lastModifiedBy>
  <cp:revision>253</cp:revision>
  <cp:lastPrinted>2022-12-16T03:43:30Z</cp:lastPrinted>
  <dcterms:created xsi:type="dcterms:W3CDTF">2019-08-22T06:21:31Z</dcterms:created>
  <dcterms:modified xsi:type="dcterms:W3CDTF">2023-12-26T17:34:59Z</dcterms:modified>
</cp:coreProperties>
</file>