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9" r:id="rId8"/>
    <p:sldId id="263" r:id="rId9"/>
    <p:sldId id="264" r:id="rId10"/>
    <p:sldId id="270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2092320023029214"/>
          <c:y val="1.3397705616539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Мастера ПО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Сдал</c:v>
                </c:pt>
                <c:pt idx="1">
                  <c:v>Не сдал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0.77</c:v>
                </c:pt>
                <c:pt idx="1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031803673112904"/>
          <c:y val="1.6222679049836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Преподаватели ПДД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Сдал</c:v>
                </c:pt>
                <c:pt idx="1">
                  <c:v>Не сдал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Мастера ПО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СДАН</c:v>
                </c:pt>
                <c:pt idx="1">
                  <c:v>НЕ СДАН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Преподаватели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СДАН</c:v>
                </c:pt>
                <c:pt idx="1">
                  <c:v>НЕ СДАН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Мастера ПО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0%</c:formatCode>
                <c:ptCount val="2"/>
                <c:pt idx="0">
                  <c:v>0.73</c:v>
                </c:pt>
                <c:pt idx="1">
                  <c:v>0.79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0850528"/>
        <c:axId val="1730847808"/>
      </c:barChart>
      <c:catAx>
        <c:axId val="173085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847808"/>
        <c:crosses val="autoZero"/>
        <c:auto val="1"/>
        <c:lblAlgn val="ctr"/>
        <c:lblOffset val="100"/>
        <c:noMultiLvlLbl val="0"/>
      </c:catAx>
      <c:valAx>
        <c:axId val="1730847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085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РУМЦ-Авто как единое пространство для взаимодействия ПОО Омской области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8567809" cy="1096899"/>
          </a:xfrm>
        </p:spPr>
        <p:txBody>
          <a:bodyPr>
            <a:normAutofit lnSpcReduction="10000"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Смагина Е. В.,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РУМЦ-Авто</a:t>
            </a:r>
          </a:p>
          <a:p>
            <a:endParaRPr lang="ru-RU" dirty="0"/>
          </a:p>
        </p:txBody>
      </p:sp>
      <p:pic>
        <p:nvPicPr>
          <p:cNvPr id="4" name="Рисунок 3" descr="логотип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9038" y="107092"/>
            <a:ext cx="2864965" cy="71669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32" y="107092"/>
            <a:ext cx="2207922" cy="816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267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7484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Организация </a:t>
            </a:r>
            <a:r>
              <a:rPr lang="ru-RU" sz="1800" dirty="0">
                <a:solidFill>
                  <a:srgbClr val="0070C0"/>
                </a:solidFill>
              </a:rPr>
              <a:t>повышения квалификации ПРПП по группе профессий 11442 «Водитель автомобиля</a:t>
            </a:r>
            <a:r>
              <a:rPr lang="ru-RU" sz="1800" dirty="0" smtClean="0">
                <a:solidFill>
                  <a:srgbClr val="0070C0"/>
                </a:solidFill>
              </a:rPr>
              <a:t>»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Активные ОО</a:t>
            </a:r>
            <a:endParaRPr lang="ru-RU" sz="18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47271"/>
              </p:ext>
            </p:extLst>
          </p:nvPr>
        </p:nvGraphicFramePr>
        <p:xfrm>
          <a:off x="531936" y="1658175"/>
          <a:ext cx="8069453" cy="46005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1282"/>
                <a:gridCol w="7218171"/>
              </a:tblGrid>
              <a:tr h="1494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Наименование 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Седельниковский</a:t>
                      </a:r>
                      <a:r>
                        <a:rPr lang="ru-RU" sz="1400" u="none" strike="noStrike" dirty="0">
                          <a:effectLst/>
                        </a:rPr>
                        <a:t> агропромышленный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1 человек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32575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Павлоградский</a:t>
                      </a:r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 техникум сельскохозяйственных и перерабатывающих технологий</a:t>
                      </a:r>
                      <a:r>
                        <a:rPr lang="ru-RU" sz="14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» 8 человек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БПОУ «</a:t>
                      </a:r>
                      <a:r>
                        <a:rPr lang="ru-RU" sz="1400" u="none" strike="noStrike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Калачинский</a:t>
                      </a:r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аграрно-технический техникум</a:t>
                      </a:r>
                      <a:r>
                        <a:rPr lang="ru-RU" sz="140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3 человека</a:t>
                      </a:r>
                      <a:endParaRPr lang="ru-RU" sz="140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БПОУ «</a:t>
                      </a:r>
                      <a:r>
                        <a:rPr lang="ru-RU" sz="1400" u="none" strike="noStrike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Усть-Заостровский</a:t>
                      </a:r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сельскохозяйственный техникум</a:t>
                      </a:r>
                      <a:r>
                        <a:rPr lang="ru-RU" sz="140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4 человека</a:t>
                      </a:r>
                      <a:endParaRPr lang="ru-RU" sz="140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БПОУ «</a:t>
                      </a:r>
                      <a:r>
                        <a:rPr lang="ru-RU" sz="1400" u="none" strike="noStrike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Саргатский</a:t>
                      </a:r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индустриально-педагогический колледж</a:t>
                      </a:r>
                      <a:r>
                        <a:rPr lang="ru-RU" sz="140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4 человека</a:t>
                      </a:r>
                      <a:endParaRPr lang="ru-RU" sz="140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7" marR="6387" marT="6387" marB="0" anchor="ctr"/>
                </a:tc>
              </a:tr>
              <a:tr h="32575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Муромцевский</a:t>
                      </a:r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 техникум механизации сельского </a:t>
                      </a:r>
                      <a:r>
                        <a:rPr lang="ru-RU" sz="14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хозяйства»6 человек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Москаленский</a:t>
                      </a:r>
                      <a:r>
                        <a:rPr lang="ru-RU" sz="1400" u="none" strike="noStrike" dirty="0">
                          <a:effectLst/>
                        </a:rPr>
                        <a:t> профессиональный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3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БПОУ «Омский ко</a:t>
                      </a:r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лледж</a:t>
                      </a:r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 профессиональных технологий</a:t>
                      </a:r>
                      <a:r>
                        <a:rPr lang="ru-RU" sz="14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» 8 человек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БПОУ «Полтавский агротехнологический техникум</a:t>
                      </a:r>
                      <a:r>
                        <a:rPr lang="ru-RU" sz="1400" u="none" strike="noStrike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3 человек</a:t>
                      </a:r>
                      <a:endParaRPr lang="ru-RU" sz="1400" u="none" strike="noStrike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Большереченский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сельскохозяственный</a:t>
                      </a:r>
                      <a:r>
                        <a:rPr lang="ru-RU" sz="1400" u="none" strike="noStrike" dirty="0">
                          <a:effectLst/>
                        </a:rPr>
                        <a:t>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1 человек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«Сибирский профессиональный колледж» (филиалы</a:t>
                      </a:r>
                      <a:r>
                        <a:rPr lang="ru-RU" sz="1400" u="none" strike="noStrike" dirty="0" smtClean="0">
                          <a:effectLst/>
                        </a:rPr>
                        <a:t>) 3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Колосовский</a:t>
                      </a:r>
                      <a:r>
                        <a:rPr lang="ru-RU" sz="1400" u="none" strike="noStrike" dirty="0">
                          <a:effectLst/>
                        </a:rPr>
                        <a:t> сельскохозяйственный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1 человек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БПОУ «Омский аграрно-технологический колледж</a:t>
                      </a:r>
                      <a:r>
                        <a:rPr lang="ru-RU" sz="14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» 6 человек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«Омский многопрофильный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3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solidFill>
                            <a:srgbClr val="00B050"/>
                          </a:solidFill>
                          <a:effectLst/>
                        </a:rPr>
                        <a:t>Называевский</a:t>
                      </a:r>
                      <a:r>
                        <a:rPr lang="ru-RU" sz="14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 аграрно-индустриальный техникум</a:t>
                      </a:r>
                      <a:r>
                        <a:rPr lang="ru-RU" sz="14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» 7 человек</a:t>
                      </a:r>
                      <a:endParaRPr lang="ru-RU" sz="14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 smtClean="0">
                          <a:effectLst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«Одесский казачий сельскохозяйственный техникум</a:t>
                      </a:r>
                      <a:r>
                        <a:rPr lang="ru-RU" sz="1400" u="none" strike="noStrike" dirty="0" smtClean="0">
                          <a:effectLst/>
                        </a:rPr>
                        <a:t>» 3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16607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Тюкалинский</a:t>
                      </a:r>
                      <a:r>
                        <a:rPr lang="ru-RU" sz="1400" u="none" strike="noStrike" dirty="0">
                          <a:effectLst/>
                        </a:rPr>
                        <a:t> профессиональный колледж</a:t>
                      </a:r>
                      <a:r>
                        <a:rPr lang="ru-RU" sz="1400" u="none" strike="noStrike" dirty="0" smtClean="0">
                          <a:effectLst/>
                        </a:rPr>
                        <a:t>» 2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  <a:tr h="32575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u="none" strike="noStrike" dirty="0">
                          <a:effectLst/>
                        </a:rPr>
                        <a:t>БПОУ «</a:t>
                      </a:r>
                      <a:r>
                        <a:rPr lang="ru-RU" sz="1400" u="none" strike="noStrike" dirty="0" err="1">
                          <a:effectLst/>
                        </a:rPr>
                        <a:t>Исилькульский</a:t>
                      </a:r>
                      <a:r>
                        <a:rPr lang="ru-RU" sz="1400" u="none" strike="noStrike" dirty="0">
                          <a:effectLst/>
                        </a:rPr>
                        <a:t> профессионально-педагогический колледж</a:t>
                      </a:r>
                      <a:r>
                        <a:rPr lang="ru-RU" sz="1400" u="none" strike="noStrike" dirty="0" smtClean="0">
                          <a:effectLst/>
                        </a:rPr>
                        <a:t>» 2 человека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87" marR="6387" marT="6387" marB="0" anchor="ctr"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814" y="1187476"/>
            <a:ext cx="2391050" cy="1794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719" y="2783393"/>
            <a:ext cx="2552281" cy="1914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60" y="4419320"/>
            <a:ext cx="1979525" cy="243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411211" cy="1374843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</a:rPr>
              <a:t>О</a:t>
            </a:r>
            <a:r>
              <a:rPr lang="ru-RU" sz="2000" dirty="0" smtClean="0">
                <a:solidFill>
                  <a:srgbClr val="0070C0"/>
                </a:solidFill>
              </a:rPr>
              <a:t>существление </a:t>
            </a:r>
            <a:r>
              <a:rPr lang="ru-RU" sz="2000" dirty="0">
                <a:solidFill>
                  <a:srgbClr val="0070C0"/>
                </a:solidFill>
              </a:rPr>
              <a:t>методического сопровождения профессиональных  образовательных организаций, осуществляющих подготовку по группе профессий 11442 «Водитель автомобиля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Круглый стол «От теории к практике. Проблемы подготовки водителей транспортных средств в современных условиях</a:t>
            </a:r>
            <a:r>
              <a:rPr lang="ru-RU" sz="2400" dirty="0" smtClean="0"/>
              <a:t>»</a:t>
            </a:r>
          </a:p>
          <a:p>
            <a:pPr marL="0" indent="0">
              <a:buNone/>
            </a:pPr>
            <a:r>
              <a:rPr lang="ru-RU" sz="2400" dirty="0" smtClean="0"/>
              <a:t>Семинар-практикум «Особенности практического вождения на автодроме, сложное маневрирование»</a:t>
            </a:r>
          </a:p>
          <a:p>
            <a:pPr marL="0" indent="0">
              <a:buNone/>
            </a:pPr>
            <a:r>
              <a:rPr lang="ru-RU" sz="2400" dirty="0" smtClean="0"/>
              <a:t>Научно-практическая конференция «Актуальные задачи и проблемы обучения по программам подготовки водителей транспортных средств»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90" y="0"/>
            <a:ext cx="2002343" cy="26697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27" y="1984442"/>
            <a:ext cx="2122924" cy="26346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347650"/>
            <a:ext cx="3007807" cy="225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5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411211" cy="1374843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Показатели сдачи экзаменов в ГИБДД за 2024 и 2025 годы</a:t>
            </a:r>
            <a:endParaRPr lang="ru-RU" sz="2000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3107"/>
              </p:ext>
            </p:extLst>
          </p:nvPr>
        </p:nvGraphicFramePr>
        <p:xfrm>
          <a:off x="572757" y="1014891"/>
          <a:ext cx="10480429" cy="5530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054"/>
                <a:gridCol w="5238162"/>
                <a:gridCol w="2183594"/>
                <a:gridCol w="2184619"/>
              </a:tblGrid>
              <a:tr h="170938">
                <a:tc>
                  <a:txBody>
                    <a:bodyPr/>
                    <a:lstStyle/>
                    <a:p>
                      <a:pPr algn="just"/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indent="450215"/>
                      <a:r>
                        <a:rPr lang="ru-RU" sz="800" dirty="0">
                          <a:effectLst/>
                        </a:rPr>
                        <a:t>Наименование ОО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2024 </a:t>
                      </a:r>
                      <a:r>
                        <a:rPr lang="ru-RU" sz="800" dirty="0">
                          <a:effectLst/>
                        </a:rPr>
                        <a:t>год,  в 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2025 </a:t>
                      </a:r>
                      <a:r>
                        <a:rPr lang="ru-RU" sz="800" dirty="0">
                          <a:effectLst/>
                        </a:rPr>
                        <a:t>год, в 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effectLst/>
                        </a:rPr>
                        <a:t>Большереченский</a:t>
                      </a:r>
                      <a:r>
                        <a:rPr lang="ru-RU" sz="800" dirty="0">
                          <a:effectLst/>
                        </a:rPr>
                        <a:t> </a:t>
                      </a:r>
                      <a:r>
                        <a:rPr lang="ru-RU" sz="800" dirty="0" err="1">
                          <a:effectLst/>
                        </a:rPr>
                        <a:t>сельскохозяственный</a:t>
                      </a:r>
                      <a:r>
                        <a:rPr lang="ru-RU" sz="800" dirty="0">
                          <a:effectLst/>
                        </a:rPr>
                        <a:t> техникум»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3697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B050"/>
                          </a:solidFill>
                          <a:effectLst/>
                        </a:rPr>
                        <a:t>2</a:t>
                      </a:r>
                      <a:endParaRPr lang="ru-RU" sz="80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solidFill>
                            <a:srgbClr val="00B050"/>
                          </a:solidFill>
                          <a:effectLst/>
                        </a:rPr>
                        <a:t>Исилькульский</a:t>
                      </a: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 профессионально-педагогический колледж»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3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solidFill>
                            <a:srgbClr val="7030A0"/>
                          </a:solidFill>
                          <a:effectLst/>
                        </a:rPr>
                        <a:t>Калачинский</a:t>
                      </a: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 аграрно-технический техникум»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20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4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solidFill>
                            <a:srgbClr val="7030A0"/>
                          </a:solidFill>
                          <a:effectLst/>
                        </a:rPr>
                        <a:t>Колосовский</a:t>
                      </a: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 сельскохозяйственный техникум»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20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effectLst/>
                        </a:rPr>
                        <a:t>Москаленский</a:t>
                      </a:r>
                      <a:r>
                        <a:rPr lang="ru-RU" sz="800" dirty="0">
                          <a:effectLst/>
                        </a:rPr>
                        <a:t> профессиональный техникум»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effectLst/>
                        </a:rPr>
                        <a:t>Муромцевский</a:t>
                      </a:r>
                      <a:r>
                        <a:rPr lang="ru-RU" sz="800" dirty="0">
                          <a:effectLst/>
                        </a:rPr>
                        <a:t> техникум механизации сельского хозяйства»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7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effectLst/>
                        </a:rPr>
                        <a:t>Называевский</a:t>
                      </a:r>
                      <a:r>
                        <a:rPr lang="ru-RU" sz="800" dirty="0">
                          <a:effectLst/>
                        </a:rPr>
                        <a:t> аграрно-индустриальный техникум»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8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БПОУ «Одесский казачий сельскохозяйственный техникум»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9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БПОУ «Омский автотранспортный колледж»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7030A0"/>
                          </a:solidFill>
                          <a:effectLst/>
                        </a:rPr>
                        <a:t>10</a:t>
                      </a:r>
                      <a:endParaRPr lang="ru-RU" sz="8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БПОУ «Омский колледж отраслевых технологий строительства и транспорта»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17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18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11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БПОУ «Омский колледж профессиональных технологий»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25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«Омский многопрофильный техникум»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369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13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solidFill>
                            <a:srgbClr val="7030A0"/>
                          </a:solidFill>
                          <a:effectLst/>
                        </a:rPr>
                        <a:t>Павлоградский</a:t>
                      </a: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 техникум сельскохозяйственных и перерабатывающих технологий»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БПОУ «Полтавский агротехнологический техникум»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15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>
                          <a:solidFill>
                            <a:srgbClr val="7030A0"/>
                          </a:solidFill>
                          <a:effectLst/>
                        </a:rPr>
                        <a:t>БПОУ «Русско-Полянский аграрный техникум»</a:t>
                      </a:r>
                      <a:endParaRPr lang="ru-RU" sz="8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19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>
                          <a:effectLst/>
                        </a:rPr>
                        <a:t>БПОУ «Саргатский индустриально-педагогический колледж»</a:t>
                      </a:r>
                      <a:endParaRPr lang="ru-RU" sz="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  <a:latin typeface="+mn-lt"/>
                          <a:cs typeface="+mn-cs"/>
                        </a:rPr>
                        <a:t>23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7030A0"/>
                          </a:solidFill>
                          <a:effectLst/>
                        </a:rPr>
                        <a:t>17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>
                          <a:solidFill>
                            <a:srgbClr val="7030A0"/>
                          </a:solidFill>
                          <a:effectLst/>
                        </a:rPr>
                        <a:t>БПОУ «Седельниковский агропромышленный техникум»</a:t>
                      </a:r>
                      <a:endParaRPr lang="ru-RU" sz="8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18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7030A0"/>
                          </a:solidFill>
                          <a:effectLst/>
                          <a:latin typeface="+mn-lt"/>
                          <a:cs typeface="+mn-cs"/>
                        </a:rPr>
                        <a:t>18</a:t>
                      </a:r>
                      <a:endParaRPr lang="ru-RU" sz="8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B050"/>
                          </a:solidFill>
                          <a:effectLst/>
                        </a:rPr>
                        <a:t>18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>
                          <a:solidFill>
                            <a:srgbClr val="00B050"/>
                          </a:solidFill>
                          <a:effectLst/>
                        </a:rPr>
                        <a:t>БПОУ «Сибирский профессиональный колледж» (филиалы)</a:t>
                      </a:r>
                      <a:endParaRPr lang="ru-RU" sz="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24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cs typeface="+mn-cs"/>
                        </a:rPr>
                        <a:t>24</a:t>
                      </a:r>
                      <a:endParaRPr lang="ru-RU" sz="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>
                          <a:solidFill>
                            <a:schemeClr val="tx1"/>
                          </a:solidFill>
                          <a:effectLst/>
                        </a:rPr>
                        <a:t>БПОУ «Тюкалинский профессиональный колледж»</a:t>
                      </a:r>
                      <a:endParaRPr lang="ru-RU" sz="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2465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БПОУ «</a:t>
                      </a:r>
                      <a:r>
                        <a:rPr lang="ru-RU" sz="800" dirty="0" err="1">
                          <a:solidFill>
                            <a:schemeClr val="tx1"/>
                          </a:solidFill>
                          <a:effectLst/>
                        </a:rPr>
                        <a:t>Усть-Заостровский</a:t>
                      </a: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 сельскохозяйственный техникум»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  <a:tr h="128881">
                <a:tc gridSpan="2">
                  <a:txBody>
                    <a:bodyPr/>
                    <a:lstStyle/>
                    <a:p>
                      <a:pPr indent="450215">
                        <a:lnSpc>
                          <a:spcPct val="150000"/>
                        </a:lnSpc>
                      </a:pPr>
                      <a:r>
                        <a:rPr lang="ru-RU" sz="800" dirty="0">
                          <a:effectLst/>
                        </a:rPr>
                        <a:t>Итого: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</a:rPr>
                        <a:t>22%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50000"/>
                        </a:lnSpc>
                      </a:pPr>
                      <a:r>
                        <a:rPr lang="ru-RU" sz="800" dirty="0" smtClean="0">
                          <a:effectLst/>
                        </a:rPr>
                        <a:t>24%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738" marR="187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71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4780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Главная цель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содействие профессиональным образовательным организациям Омской области в повышении качества подготовки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водителей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ctr"/>
            <a:r>
              <a:rPr lang="ru-RU" sz="2400" b="1" dirty="0" smtClean="0"/>
              <a:t>Основные направления: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dirty="0"/>
              <a:t>организация проверки знаний мастеров-</a:t>
            </a:r>
            <a:r>
              <a:rPr lang="ru-RU" dirty="0" err="1"/>
              <a:t>иснтрукторов</a:t>
            </a:r>
            <a:r>
              <a:rPr lang="ru-RU" dirty="0"/>
              <a:t>, осуществляющих практическое вождение транспортных средств соответствующих </a:t>
            </a:r>
            <a:r>
              <a:rPr lang="ru-RU" dirty="0" smtClean="0"/>
              <a:t>категорий, участие </a:t>
            </a:r>
            <a:r>
              <a:rPr lang="ru-RU" dirty="0"/>
              <a:t>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a:t>
            </a:r>
            <a:r>
              <a:rPr lang="ru-RU" dirty="0" smtClean="0"/>
              <a:t>;</a:t>
            </a:r>
            <a:endParaRPr lang="ru-RU" dirty="0"/>
          </a:p>
          <a:p>
            <a:pPr lvl="0"/>
            <a:r>
              <a:rPr lang="ru-RU" dirty="0" smtClean="0"/>
              <a:t>организация </a:t>
            </a:r>
            <a:r>
              <a:rPr lang="ru-RU" dirty="0"/>
              <a:t>повышения квалификации ПРПП по группе профессий 11442 «Водитель автомобиля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/>
              <a:t>проведение консультаций преподавателей и мастеров производственного обучения профессиональных образовательных организаций, функции и полномочия учредителя в отношении которых осуществляет Министерство образования Омской области (далее - Министерство) по вопросам подготовки специалистов по группе профессий 111442 «Водитель автомобиля». </a:t>
            </a:r>
            <a:endParaRPr lang="ru-RU" dirty="0" smtClean="0"/>
          </a:p>
          <a:p>
            <a:r>
              <a:rPr lang="ru-RU" dirty="0" smtClean="0"/>
              <a:t>осуществление </a:t>
            </a:r>
            <a:r>
              <a:rPr lang="ru-RU" dirty="0"/>
              <a:t>методического сопровождения профессиональных  образовательных организаций, осуществляющих подготовку по группе профессий 11442 «Водитель автомобиля</a:t>
            </a:r>
            <a:r>
              <a:rPr lang="ru-RU" dirty="0" smtClean="0"/>
              <a:t>». </a:t>
            </a:r>
            <a:endParaRPr lang="ru-RU" dirty="0"/>
          </a:p>
          <a:p>
            <a:pPr lvl="0"/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91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Сотрудничество: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18271"/>
            <a:ext cx="8596668" cy="4023092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400" dirty="0" smtClean="0"/>
              <a:t> </a:t>
            </a:r>
            <a:r>
              <a:rPr lang="ru-RU" sz="2400" dirty="0"/>
              <a:t>1</a:t>
            </a:r>
            <a:r>
              <a:rPr lang="ru-RU" sz="2400" dirty="0" smtClean="0"/>
              <a:t>. </a:t>
            </a:r>
            <a:r>
              <a:rPr lang="ru-RU" sz="2400" dirty="0" smtClean="0"/>
              <a:t>21 образовательная организация </a:t>
            </a:r>
            <a:r>
              <a:rPr lang="ru-RU" sz="2400" dirty="0" smtClean="0"/>
              <a:t>г. Омска и Омской области</a:t>
            </a:r>
          </a:p>
          <a:p>
            <a:pPr algn="ctr">
              <a:buNone/>
            </a:pPr>
            <a:r>
              <a:rPr lang="ru-RU" sz="2400" dirty="0" smtClean="0"/>
              <a:t> 2. Федеральный </a:t>
            </a:r>
            <a:r>
              <a:rPr lang="ru-RU" sz="2400" dirty="0"/>
              <a:t>учебный центр ФГБОУ ВО «</a:t>
            </a:r>
            <a:r>
              <a:rPr lang="ru-RU" sz="2400" dirty="0" err="1"/>
              <a:t>СибАДИ</a:t>
            </a:r>
            <a:r>
              <a:rPr lang="ru-RU" sz="2400" dirty="0"/>
              <a:t>» </a:t>
            </a:r>
          </a:p>
          <a:p>
            <a:pPr algn="ctr">
              <a:buNone/>
            </a:pPr>
            <a:r>
              <a:rPr lang="ru-RU" sz="2400" dirty="0" smtClean="0"/>
              <a:t>3. </a:t>
            </a:r>
            <a:r>
              <a:rPr lang="ru-RU" sz="2400" dirty="0"/>
              <a:t>УМВД России по Омской области (МЭО ГИБДД)</a:t>
            </a:r>
          </a:p>
          <a:p>
            <a:pPr algn="ctr">
              <a:buNone/>
            </a:pPr>
            <a:r>
              <a:rPr lang="ru-RU" sz="2400" dirty="0" smtClean="0"/>
              <a:t>4. Военный комиссариат Омской области.</a:t>
            </a:r>
            <a:endParaRPr lang="ru-RU" sz="2400" b="1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80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70638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70C0"/>
                </a:solidFill>
              </a:rPr>
              <a:t>Организация проверки знаний мастеров-</a:t>
            </a:r>
            <a:r>
              <a:rPr lang="ru-RU" sz="1800" dirty="0" err="1">
                <a:solidFill>
                  <a:srgbClr val="0070C0"/>
                </a:solidFill>
              </a:rPr>
              <a:t>иснтрукторов</a:t>
            </a:r>
            <a:r>
              <a:rPr lang="ru-RU" sz="1800" dirty="0">
                <a:solidFill>
                  <a:srgbClr val="0070C0"/>
                </a:solidFill>
              </a:rPr>
              <a:t>, осуществляющих практическое вождение транспортных средств соответствующих </a:t>
            </a:r>
            <a:r>
              <a:rPr lang="ru-RU" sz="1800" dirty="0" smtClean="0">
                <a:solidFill>
                  <a:srgbClr val="0070C0"/>
                </a:solidFill>
              </a:rPr>
              <a:t>категорий, </a:t>
            </a:r>
            <a:r>
              <a:rPr lang="ru-RU" sz="1800" dirty="0">
                <a:solidFill>
                  <a:srgbClr val="0070C0"/>
                </a:solidFill>
              </a:rPr>
              <a:t>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18271"/>
            <a:ext cx="8596668" cy="40230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6821" y="2443188"/>
            <a:ext cx="65737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</a:t>
            </a:r>
            <a:r>
              <a:rPr lang="ru-RU" sz="1600" dirty="0" smtClean="0"/>
              <a:t>2025 </a:t>
            </a:r>
            <a:r>
              <a:rPr lang="ru-RU" sz="1600" dirty="0"/>
              <a:t>году представители РУМЦ-Авто посетили </a:t>
            </a:r>
            <a:r>
              <a:rPr lang="ru-RU" sz="1600" dirty="0" smtClean="0"/>
              <a:t>6 </a:t>
            </a:r>
            <a:r>
              <a:rPr lang="ru-RU" sz="1600" dirty="0"/>
              <a:t>образовательных организаций в рамках реализации Плана работы и проекта по независимой оценке качества подготовки студентов по профессии 11442 «Водитель автомобиля» 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Основная цель -  мониторинг знаний Правил дорожного движения мастеров производственного обучения вождению автомобиля категории «В» и «С».         </a:t>
            </a:r>
            <a:br>
              <a:rPr lang="ru-RU" sz="1600" dirty="0"/>
            </a:br>
            <a:r>
              <a:rPr lang="ru-RU" sz="1600" dirty="0"/>
              <a:t>          По результатам мониторинга были составлены аналитические справки, проведены консультации, даны рекомендации по повышению уровня профессиональных знаний и умений мастеров ПО. 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616" y="1971872"/>
            <a:ext cx="2923049" cy="22008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556" y="3755200"/>
            <a:ext cx="3048217" cy="2286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22" y="4925658"/>
            <a:ext cx="2570506" cy="192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3970638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70C0"/>
                </a:solidFill>
              </a:rPr>
              <a:t>Организация проверки знаний мастеров-</a:t>
            </a:r>
            <a:r>
              <a:rPr lang="ru-RU" sz="1800" dirty="0" err="1">
                <a:solidFill>
                  <a:srgbClr val="0070C0"/>
                </a:solidFill>
              </a:rPr>
              <a:t>иснтрукторов</a:t>
            </a:r>
            <a:r>
              <a:rPr lang="ru-RU" sz="1800" dirty="0">
                <a:solidFill>
                  <a:srgbClr val="0070C0"/>
                </a:solidFill>
              </a:rPr>
              <a:t>, осуществляющих практическое вождение транспортных средств соответствующих </a:t>
            </a:r>
            <a:r>
              <a:rPr lang="ru-RU" sz="1800" dirty="0" smtClean="0">
                <a:solidFill>
                  <a:srgbClr val="0070C0"/>
                </a:solidFill>
              </a:rPr>
              <a:t>категорий, </a:t>
            </a:r>
            <a:r>
              <a:rPr lang="ru-RU" sz="1800" dirty="0">
                <a:solidFill>
                  <a:srgbClr val="0070C0"/>
                </a:solidFill>
              </a:rPr>
              <a:t>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18271"/>
            <a:ext cx="8596668" cy="402309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buNone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6821" y="2443188"/>
            <a:ext cx="886391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Анализ тестирования на знание ПДД  среди преподавателей и мастеров ПО </a:t>
            </a:r>
            <a:r>
              <a:rPr lang="ru-RU" sz="1600" dirty="0" err="1"/>
              <a:t>по</a:t>
            </a:r>
            <a:r>
              <a:rPr lang="ru-RU" sz="1600" dirty="0"/>
              <a:t> вождению транспортных средств образовательных организаций Омского региона.</a:t>
            </a:r>
          </a:p>
          <a:p>
            <a:pPr algn="ctr"/>
            <a:r>
              <a:rPr lang="ru-RU" sz="1600" dirty="0" smtClean="0"/>
              <a:t>апрель-май 2025 </a:t>
            </a:r>
            <a:r>
              <a:rPr lang="ru-RU" sz="1600" dirty="0"/>
              <a:t>года</a:t>
            </a:r>
          </a:p>
          <a:p>
            <a:r>
              <a:rPr lang="ru-RU" sz="1600" dirty="0"/>
              <a:t>Общее количество участников тестирования: </a:t>
            </a:r>
            <a:r>
              <a:rPr lang="ru-RU" sz="1600" dirty="0" smtClean="0"/>
              <a:t>34 человека, 28 </a:t>
            </a:r>
            <a:r>
              <a:rPr lang="ru-RU" sz="1600" dirty="0"/>
              <a:t>- мастера производственного обучения вождению транспортных </a:t>
            </a:r>
            <a:r>
              <a:rPr lang="ru-RU" sz="1600" dirty="0" smtClean="0"/>
              <a:t>средств, </a:t>
            </a:r>
            <a:r>
              <a:rPr lang="ru-RU" sz="1600" dirty="0"/>
              <a:t>6</a:t>
            </a:r>
            <a:r>
              <a:rPr lang="ru-RU" sz="1600" dirty="0" smtClean="0"/>
              <a:t> человек- преподаватели ПДД.</a:t>
            </a:r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282474207"/>
              </p:ext>
            </p:extLst>
          </p:nvPr>
        </p:nvGraphicFramePr>
        <p:xfrm>
          <a:off x="1407612" y="4392571"/>
          <a:ext cx="3800389" cy="189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611263489"/>
              </p:ext>
            </p:extLst>
          </p:nvPr>
        </p:nvGraphicFramePr>
        <p:xfrm>
          <a:off x="5937251" y="4062373"/>
          <a:ext cx="2675823" cy="2348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23" y="2716403"/>
            <a:ext cx="3015574" cy="2261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80" y="4665765"/>
            <a:ext cx="2855018" cy="21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9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74843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70C0"/>
                </a:solidFill>
              </a:rPr>
              <a:t>Организация проверки знаний мастеров-</a:t>
            </a:r>
            <a:r>
              <a:rPr lang="ru-RU" sz="1800" dirty="0" err="1">
                <a:solidFill>
                  <a:srgbClr val="0070C0"/>
                </a:solidFill>
              </a:rPr>
              <a:t>иснтрукторов</a:t>
            </a:r>
            <a:r>
              <a:rPr lang="ru-RU" sz="1800" dirty="0">
                <a:solidFill>
                  <a:srgbClr val="0070C0"/>
                </a:solidFill>
              </a:rPr>
              <a:t>, осуществляющих практическое вождение транспортных средств соответствующих категорий, 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Анализ тестирования на знание ПДД  среди преподавателей и мастеров ПО </a:t>
            </a:r>
            <a:r>
              <a:rPr lang="ru-RU" dirty="0" err="1"/>
              <a:t>по</a:t>
            </a:r>
            <a:r>
              <a:rPr lang="ru-RU" dirty="0"/>
              <a:t> вождению транспортных средств образовательных организаций Омского региона.</a:t>
            </a:r>
          </a:p>
          <a:p>
            <a:pPr marL="0" indent="0" algn="ctr">
              <a:buNone/>
            </a:pPr>
            <a:r>
              <a:rPr lang="ru-RU" dirty="0"/>
              <a:t>с</a:t>
            </a:r>
            <a:r>
              <a:rPr lang="ru-RU" dirty="0" smtClean="0"/>
              <a:t>ентябрь-ноябрь 2025 года.</a:t>
            </a:r>
          </a:p>
          <a:p>
            <a:pPr marL="0" indent="0" algn="ctr">
              <a:buNone/>
            </a:pPr>
            <a:r>
              <a:rPr lang="ru-RU" dirty="0" smtClean="0"/>
              <a:t>В тестировании приняли участие 52 мастера ПО и </a:t>
            </a:r>
            <a:r>
              <a:rPr lang="ru-RU" dirty="0"/>
              <a:t>4</a:t>
            </a:r>
            <a:r>
              <a:rPr lang="ru-RU" dirty="0" smtClean="0"/>
              <a:t> преподавателей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156948732"/>
              </p:ext>
            </p:extLst>
          </p:nvPr>
        </p:nvGraphicFramePr>
        <p:xfrm>
          <a:off x="845225" y="3735727"/>
          <a:ext cx="3600315" cy="2305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95337142"/>
              </p:ext>
            </p:extLst>
          </p:nvPr>
        </p:nvGraphicFramePr>
        <p:xfrm>
          <a:off x="4619557" y="3793787"/>
          <a:ext cx="3580860" cy="2130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243" y="4299625"/>
            <a:ext cx="2905328" cy="21789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501" y="1984442"/>
            <a:ext cx="2234524" cy="2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446" y="237810"/>
            <a:ext cx="7626072" cy="35504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Анализ тестирования по образовательным организациям 2025 год</a:t>
            </a:r>
            <a:endParaRPr lang="ru-RU" sz="18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514583"/>
              </p:ext>
            </p:extLst>
          </p:nvPr>
        </p:nvGraphicFramePr>
        <p:xfrm>
          <a:off x="944547" y="864151"/>
          <a:ext cx="9080567" cy="5881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755"/>
                <a:gridCol w="4856495"/>
                <a:gridCol w="775607"/>
                <a:gridCol w="775607"/>
                <a:gridCol w="763674"/>
                <a:gridCol w="763674"/>
                <a:gridCol w="572755"/>
              </a:tblGrid>
              <a:tr h="5211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Наименование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>
                          <a:effectLst/>
                        </a:rPr>
                        <a:t>апрель- </a:t>
                      </a:r>
                      <a:r>
                        <a:rPr lang="ru-RU" sz="800" u="none" strike="noStrike" dirty="0" smtClean="0">
                          <a:effectLst/>
                        </a:rPr>
                        <a:t>май</a:t>
                      </a:r>
                    </a:p>
                    <a:p>
                      <a:pPr algn="just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Преподаватель/Мастер ПО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СДАН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Преподаватель/Мастер ПО</a:t>
                      </a:r>
                    </a:p>
                    <a:p>
                      <a:pPr algn="ctr" fontAlgn="ctr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 smtClean="0">
                          <a:effectLst/>
                        </a:rPr>
                        <a:t>сентябрь-ноябрь </a:t>
                      </a:r>
                    </a:p>
                    <a:p>
                      <a:pPr marL="0" marR="0" indent="0" algn="just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Преподаватель/Мастер ПО</a:t>
                      </a:r>
                    </a:p>
                    <a:p>
                      <a:pPr algn="just" fontAlgn="ctr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СДАН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Преподаватель/Мастер ПО</a:t>
                      </a: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 smtClean="0">
                          <a:effectLst/>
                        </a:rPr>
                        <a:t>Посещение факт, 2024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«Седельниковский агропромышленный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756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«Павлоградский техникум сельскохозяйственных и перерабатывающих технологий»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«Калачинский аграрно-технический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«Омский автотранспортный колледж»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2/10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2/8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2/10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2/9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498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«Усть-Заостровский сельскохозяйственный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4989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«Саргатский индустриально-педагогический колледж»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«Русско-Полянский аграрный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756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«Омский колледж отраслевых технологий строительства и транспорта»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756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«Муромцевский техникум механизации сельского хозяйства»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«Москаленский профессиональный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«Омский колледж профессиональных технологий»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«Полтавский агротехнологический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«Большереченский сельскохозяственный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«Сибирский профессиональный колледж» (филиалы)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3/6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3/3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«Колосовский сельскохозяйственный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«Омский аграрно-технологический колледж»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«Омский многопрофильный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«Называевский аграрно-индустриальный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«Одесский казачий сельскохозяйственный техникум»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20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«Тюкалинский профессиональный колледж»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0/2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+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3756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БПОУ «Исилькульский профессионально-педагогический колледж»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1/1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  <a:tr h="191516"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>
                          <a:effectLst/>
                        </a:rPr>
                        <a:t>Итого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44" marR="5244" marT="524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16/48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16/33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8/73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>
                          <a:effectLst/>
                        </a:rPr>
                        <a:t>8/50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44" marR="5244" marT="524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7484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Сравнение общего процента прохождения тестирования с результатом «</a:t>
            </a:r>
            <a:r>
              <a:rPr lang="ru-RU" sz="1800" dirty="0"/>
              <a:t>СДАН» в </a:t>
            </a:r>
            <a:r>
              <a:rPr lang="ru-RU" sz="1800" dirty="0" smtClean="0"/>
              <a:t>2024 </a:t>
            </a:r>
            <a:r>
              <a:rPr lang="ru-RU" sz="1800" dirty="0"/>
              <a:t>и </a:t>
            </a:r>
            <a:r>
              <a:rPr lang="ru-RU" sz="1800" dirty="0" smtClean="0"/>
              <a:t>2025 </a:t>
            </a:r>
            <a:r>
              <a:rPr lang="ru-RU" sz="1800" dirty="0"/>
              <a:t>годах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9362921"/>
              </p:ext>
            </p:extLst>
          </p:nvPr>
        </p:nvGraphicFramePr>
        <p:xfrm>
          <a:off x="845225" y="3735727"/>
          <a:ext cx="3600315" cy="2305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885149978"/>
              </p:ext>
            </p:extLst>
          </p:nvPr>
        </p:nvGraphicFramePr>
        <p:xfrm>
          <a:off x="4619557" y="3793787"/>
          <a:ext cx="3580860" cy="2130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3123781"/>
              </p:ext>
            </p:extLst>
          </p:nvPr>
        </p:nvGraphicFramePr>
        <p:xfrm>
          <a:off x="2032000" y="2693773"/>
          <a:ext cx="6856627" cy="344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7954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7484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Организация </a:t>
            </a:r>
            <a:r>
              <a:rPr lang="ru-RU" sz="1800" dirty="0">
                <a:solidFill>
                  <a:srgbClr val="0070C0"/>
                </a:solidFill>
              </a:rPr>
              <a:t>повышения квалификации ПРПП по группе профессий 11442 «Водитель автомобиля»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41178"/>
          </a:xfrm>
        </p:spPr>
        <p:txBody>
          <a:bodyPr/>
          <a:lstStyle/>
          <a:p>
            <a:r>
              <a:rPr lang="ru-RU" i="1" dirty="0"/>
              <a:t>Курсы краткосрочного повышения </a:t>
            </a:r>
            <a:br>
              <a:rPr lang="ru-RU" i="1" dirty="0"/>
            </a:br>
            <a:r>
              <a:rPr lang="ru-RU" i="1" dirty="0"/>
              <a:t>квалификации </a:t>
            </a:r>
            <a:r>
              <a:rPr lang="ru-RU" i="1" dirty="0" smtClean="0"/>
              <a:t>«Психолого-педагогическая деятельность преподавателя/мастера по обучению вождению транспортных средств», </a:t>
            </a:r>
            <a:r>
              <a:rPr lang="ru-RU" i="1" dirty="0"/>
              <a:t>30  человек</a:t>
            </a:r>
          </a:p>
          <a:p>
            <a:r>
              <a:rPr lang="ru-RU" i="1" dirty="0"/>
              <a:t>Курсы краткосрочного</a:t>
            </a:r>
            <a:br>
              <a:rPr lang="ru-RU" i="1" dirty="0"/>
            </a:br>
            <a:r>
              <a:rPr lang="ru-RU" i="1" dirty="0"/>
              <a:t> повышения квалификации по программе «Технический минимум», </a:t>
            </a:r>
            <a:br>
              <a:rPr lang="ru-RU" i="1" dirty="0"/>
            </a:br>
            <a:r>
              <a:rPr lang="ru-RU" i="1" dirty="0" smtClean="0"/>
              <a:t>56 человек</a:t>
            </a:r>
            <a:endParaRPr lang="ru-RU" i="1" dirty="0"/>
          </a:p>
          <a:p>
            <a:r>
              <a:rPr lang="ru-RU" i="1" dirty="0"/>
              <a:t>Обучение по программе профессиональной переподготовки </a:t>
            </a:r>
            <a:br>
              <a:rPr lang="ru-RU" i="1" dirty="0"/>
            </a:br>
            <a:r>
              <a:rPr lang="ru-RU" i="1" dirty="0"/>
              <a:t>«Педагог профессионального образования», </a:t>
            </a:r>
            <a:r>
              <a:rPr lang="ru-RU" i="1" dirty="0" smtClean="0"/>
              <a:t>15 </a:t>
            </a:r>
            <a:r>
              <a:rPr lang="ru-RU" i="1" dirty="0"/>
              <a:t>человек</a:t>
            </a:r>
            <a:r>
              <a:rPr lang="ru-RU" i="1" dirty="0" smtClean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814" y="1187476"/>
            <a:ext cx="2391050" cy="1794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719" y="2783393"/>
            <a:ext cx="2552281" cy="1914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760" y="4419320"/>
            <a:ext cx="1979525" cy="243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1580</TotalTime>
  <Words>1153</Words>
  <Application>Microsoft Office PowerPoint</Application>
  <PresentationFormat>Широкоэкранный</PresentationFormat>
  <Paragraphs>343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Грань</vt:lpstr>
      <vt:lpstr>РУМЦ-Авто как единое пространство для взаимодействия ПОО Омской области</vt:lpstr>
      <vt:lpstr>Главная цель - содействие профессиональным образовательным организациям Омской области в повышении качества подготовки водителей </vt:lpstr>
      <vt:lpstr>Сотрудничество: </vt:lpstr>
      <vt:lpstr>Организация проверки знаний мастеров-иснтрукторов, осуществляющих практическое вождение транспортных средств соответствующих категорий, 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vt:lpstr>
      <vt:lpstr>Организация проверки знаний мастеров-иснтрукторов, осуществляющих практическое вождение транспортных средств соответствующих категорий, 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vt:lpstr>
      <vt:lpstr>Организация проверки знаний мастеров-иснтрукторов, осуществляющих практическое вождение транспортных средств соответствующих категорий, участие в осуществлении контроля за качеством и полнотой выполнения требований Примерных программ подготовки водителей транспортных средств соответствующих категорий</vt:lpstr>
      <vt:lpstr>Анализ тестирования по образовательным организациям 2025 год</vt:lpstr>
      <vt:lpstr>Сравнение общего процента прохождения тестирования с результатом «СДАН» в 2024 и 2025 годах </vt:lpstr>
      <vt:lpstr>Организация повышения квалификации ПРПП по группе профессий 11442 «Водитель автомобиля»</vt:lpstr>
      <vt:lpstr>Организация повышения квалификации ПРПП по группе профессий 11442 «Водитель автомобиля» Активные ОО</vt:lpstr>
      <vt:lpstr>Осуществление методического сопровождения профессиональных  образовательных организаций, осуществляющих подготовку по группе профессий 11442 «Водитель автомобиля</vt:lpstr>
      <vt:lpstr>Показатели сдачи экзаменов в ГИБДД за 2024 и 2025 годы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РУМЦ-Авто как единое пространство для взаимодействия ПОО Омской области</dc:title>
  <dc:creator>Сергей Пинчук</dc:creator>
  <cp:lastModifiedBy>Сергей Пинчук</cp:lastModifiedBy>
  <cp:revision>33</cp:revision>
  <dcterms:created xsi:type="dcterms:W3CDTF">2024-12-24T04:10:29Z</dcterms:created>
  <dcterms:modified xsi:type="dcterms:W3CDTF">2026-03-02T03:40:32Z</dcterms:modified>
</cp:coreProperties>
</file>